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935" r:id="rId4"/>
  </p:sldMasterIdLst>
  <p:notesMasterIdLst>
    <p:notesMasterId r:id="rId16"/>
  </p:notesMasterIdLst>
  <p:handoutMasterIdLst>
    <p:handoutMasterId r:id="rId17"/>
  </p:handoutMasterIdLst>
  <p:sldIdLst>
    <p:sldId id="256" r:id="rId5"/>
    <p:sldId id="331" r:id="rId6"/>
    <p:sldId id="308" r:id="rId7"/>
    <p:sldId id="327" r:id="rId8"/>
    <p:sldId id="324" r:id="rId9"/>
    <p:sldId id="328" r:id="rId10"/>
    <p:sldId id="329" r:id="rId11"/>
    <p:sldId id="330" r:id="rId12"/>
    <p:sldId id="310" r:id="rId13"/>
    <p:sldId id="257" r:id="rId14"/>
    <p:sldId id="261" r:id="rId15"/>
  </p:sldIdLst>
  <p:sldSz cx="12188825" cy="6858000"/>
  <p:notesSz cx="7010400" cy="9296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888" userDrawn="1">
          <p15:clr>
            <a:srgbClr val="A4A3A4"/>
          </p15:clr>
        </p15:guide>
        <p15:guide id="2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39C2F"/>
    <a:srgbClr val="C59C27"/>
    <a:srgbClr val="D13940"/>
    <a:srgbClr val="EF9A1A"/>
    <a:srgbClr val="907262"/>
    <a:srgbClr val="B3CD1F"/>
    <a:srgbClr val="43B1E5"/>
    <a:srgbClr val="00B8BB"/>
    <a:srgbClr val="426FB6"/>
    <a:srgbClr val="13AA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878" autoAdjust="0"/>
    <p:restoredTop sz="96571" autoAdjust="0"/>
  </p:normalViewPr>
  <p:slideViewPr>
    <p:cSldViewPr snapToGrid="0" showGuides="1">
      <p:cViewPr varScale="1">
        <p:scale>
          <a:sx n="92" d="100"/>
          <a:sy n="92" d="100"/>
        </p:scale>
        <p:origin x="1168" y="72"/>
      </p:cViewPr>
      <p:guideLst>
        <p:guide orient="horz" pos="888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55" d="100"/>
          <a:sy n="55" d="100"/>
        </p:scale>
        <p:origin x="-1472" y="-64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842F42-2CE9-4E35-95C1-410DC08A50B1}" type="datetimeFigureOut">
              <a:rPr lang="en-US" smtClean="0"/>
              <a:t>2/29/2020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F2E89A-4FDF-4617-8DDF-BE2769EE82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26193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282904-F315-4730-8D91-37D99E141A6F}" type="datetimeFigureOut">
              <a:rPr lang="en-US" smtClean="0"/>
              <a:t>2/29/2020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7988" y="696913"/>
            <a:ext cx="6194425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16425"/>
            <a:ext cx="5607050" cy="418306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E672D7-8E2D-4611-973D-F4591A707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3578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5.png"/><Relationship Id="rId7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microsoft.com/office/2007/relationships/hdphoto" Target="../media/hdphoto2.wdp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E2177C6-060C-4445-8C10-ADA6D3CE5F74}"/>
              </a:ext>
            </a:extLst>
          </p:cNvPr>
          <p:cNvSpPr/>
          <p:nvPr userDrawn="1"/>
        </p:nvSpPr>
        <p:spPr>
          <a:xfrm>
            <a:off x="0" y="6186396"/>
            <a:ext cx="12188825" cy="67160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4864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r>
              <a:rPr lang="en-US" sz="1600" dirty="0">
                <a:ln>
                  <a:noFill/>
                </a:ln>
                <a:solidFill>
                  <a:schemeClr val="bg1"/>
                </a:solidFill>
              </a:rPr>
              <a:t>exascaleproject.org</a:t>
            </a:r>
          </a:p>
        </p:txBody>
      </p:sp>
      <p:sp>
        <p:nvSpPr>
          <p:cNvPr id="22" name="Rectangle 21"/>
          <p:cNvSpPr/>
          <p:nvPr userDrawn="1"/>
        </p:nvSpPr>
        <p:spPr>
          <a:xfrm>
            <a:off x="8305800" y="5921829"/>
            <a:ext cx="3883025" cy="936171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3177633" y="503144"/>
            <a:ext cx="8292316" cy="1030930"/>
          </a:xfrm>
        </p:spPr>
        <p:txBody>
          <a:bodyPr anchor="b"/>
          <a:lstStyle>
            <a:lvl1pPr algn="l">
              <a:defRPr sz="32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3177632" y="2085962"/>
            <a:ext cx="8292317" cy="2855300"/>
          </a:xfrm>
        </p:spPr>
        <p:txBody>
          <a:bodyPr lIns="109728"/>
          <a:lstStyle>
            <a:lvl1pPr marL="0" indent="0" algn="l">
              <a:buNone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640" y="483164"/>
            <a:ext cx="2050840" cy="93549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9921" y="6322747"/>
            <a:ext cx="2409477" cy="40100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70693"/>
          <a:stretch/>
        </p:blipFill>
        <p:spPr>
          <a:xfrm>
            <a:off x="10204521" y="6307740"/>
            <a:ext cx="1367541" cy="4289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EB516F4-C09A-4E83-A0F1-168C638F25A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932" b="1495"/>
          <a:stretch/>
        </p:blipFill>
        <p:spPr>
          <a:xfrm rot="10800000">
            <a:off x="-1" y="1572767"/>
            <a:ext cx="2852965" cy="4078297"/>
          </a:xfrm>
          <a:prstGeom prst="rect">
            <a:avLst/>
          </a:prstGeom>
        </p:spPr>
      </p:pic>
      <p:pic>
        <p:nvPicPr>
          <p:cNvPr id="10" name="Picture 9" descr="IDEAS_logo.png">
            <a:extLst>
              <a:ext uri="{FF2B5EF4-FFF2-40B4-BE49-F238E27FC236}">
                <a16:creationId xmlns:a16="http://schemas.microsoft.com/office/drawing/2014/main" id="{9DE86E9C-D24A-4552-A542-495444B5B047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1056" y="1848659"/>
            <a:ext cx="2350008" cy="815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263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411480"/>
            <a:ext cx="11372473" cy="914400"/>
          </a:xfrm>
        </p:spPr>
        <p:txBody>
          <a:bodyPr anchor="t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65760" y="1737360"/>
            <a:ext cx="11369809" cy="4047778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2725" indent="-222250">
              <a:buFont typeface="Arial" panose="020B0604020202020204" pitchFamily="34" charset="0"/>
              <a:buChar char="•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level0.4	</a:t>
            </a:r>
          </a:p>
        </p:txBody>
      </p:sp>
    </p:spTree>
    <p:extLst>
      <p:ext uri="{BB962C8B-B14F-4D97-AF65-F5344CB8AC3E}">
        <p14:creationId xmlns:p14="http://schemas.microsoft.com/office/powerpoint/2010/main" val="12092206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411480"/>
            <a:ext cx="11375136" cy="9144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57200" y="1737360"/>
            <a:ext cx="5588582" cy="821190"/>
          </a:xfrm>
          <a:solidFill>
            <a:schemeClr val="accent1">
              <a:lumMod val="40000"/>
              <a:lumOff val="60000"/>
            </a:schemeClr>
          </a:solidFill>
          <a:ln w="19050">
            <a:solidFill>
              <a:schemeClr val="tx2">
                <a:lumMod val="60000"/>
                <a:lumOff val="40000"/>
              </a:schemeClr>
            </a:solidFill>
          </a:ln>
        </p:spPr>
        <p:txBody>
          <a:bodyPr anchor="b"/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558550"/>
            <a:ext cx="5588582" cy="3373229"/>
          </a:xfrm>
          <a:noFill/>
          <a:ln w="19050">
            <a:gradFill flip="none" rotWithShape="1">
              <a:gsLst>
                <a:gs pos="0">
                  <a:schemeClr val="bg1">
                    <a:alpha val="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6200000" scaled="1"/>
              <a:tileRect/>
            </a:gradFill>
          </a:ln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 marL="1482725" indent="-222250">
              <a:buFont typeface="Arial" panose="020B0604020202020204" pitchFamily="34" charset="0"/>
              <a:buChar char="•"/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8914" y="1737360"/>
            <a:ext cx="5531934" cy="821190"/>
          </a:xfrm>
          <a:solidFill>
            <a:schemeClr val="accent1">
              <a:lumMod val="40000"/>
              <a:lumOff val="60000"/>
            </a:schemeClr>
          </a:solidFill>
          <a:ln w="19050">
            <a:solidFill>
              <a:schemeClr val="tx2">
                <a:lumMod val="60000"/>
                <a:lumOff val="40000"/>
              </a:schemeClr>
            </a:solidFill>
          </a:ln>
        </p:spPr>
        <p:txBody>
          <a:bodyPr anchor="b"/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8914" y="2558550"/>
            <a:ext cx="5531934" cy="3373229"/>
          </a:xfrm>
          <a:noFill/>
          <a:ln w="19050">
            <a:gradFill flip="none" rotWithShape="1">
              <a:gsLst>
                <a:gs pos="0">
                  <a:schemeClr val="bg1">
                    <a:alpha val="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6200000" scaled="1"/>
              <a:tileRect/>
            </a:gradFill>
          </a:ln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 marL="1482725" indent="-222250"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48649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a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411480"/>
            <a:ext cx="7465488" cy="810738"/>
          </a:xfrm>
        </p:spPr>
        <p:txBody>
          <a:bodyPr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48056" y="1316736"/>
            <a:ext cx="5605272" cy="347472"/>
          </a:xfrm>
          <a:solidFill>
            <a:schemeClr val="accent3"/>
          </a:solidFill>
          <a:ln w="19050">
            <a:solidFill>
              <a:schemeClr val="tx2">
                <a:lumMod val="60000"/>
                <a:lumOff val="40000"/>
              </a:schemeClr>
            </a:solidFill>
          </a:ln>
        </p:spPr>
        <p:txBody>
          <a:bodyPr anchor="ctr"/>
          <a:lstStyle>
            <a:lvl1pPr marL="0" indent="0"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48056" y="1655064"/>
            <a:ext cx="5605272" cy="1316736"/>
          </a:xfrm>
          <a:noFill/>
          <a:ln w="1905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accent3"/>
                </a:gs>
              </a:gsLst>
              <a:lin ang="16200000" scaled="1"/>
              <a:tileRect/>
            </a:gradFill>
          </a:ln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153912" y="1316736"/>
            <a:ext cx="5605272" cy="347472"/>
          </a:xfrm>
          <a:solidFill>
            <a:schemeClr val="accent3"/>
          </a:solidFill>
          <a:ln w="19050">
            <a:solidFill>
              <a:schemeClr val="tx2">
                <a:lumMod val="60000"/>
                <a:lumOff val="40000"/>
              </a:schemeClr>
            </a:solidFill>
          </a:ln>
        </p:spPr>
        <p:txBody>
          <a:bodyPr anchor="ctr"/>
          <a:lstStyle>
            <a:lvl1pPr marL="0" indent="0"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6153912" y="1655064"/>
            <a:ext cx="5605272" cy="1316736"/>
          </a:xfrm>
          <a:noFill/>
          <a:ln w="1905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accent3"/>
                </a:gs>
              </a:gsLst>
              <a:lin ang="16200000" scaled="1"/>
              <a:tileRect/>
            </a:gradFill>
          </a:ln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AC1494F-06BF-478E-BCF5-6FCC755EF91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47675" y="3438144"/>
            <a:ext cx="5605463" cy="338138"/>
          </a:xfrm>
          <a:solidFill>
            <a:schemeClr val="accent3"/>
          </a:solidFill>
          <a:ln w="19050">
            <a:solidFill>
              <a:schemeClr val="tx2">
                <a:lumMod val="60000"/>
                <a:lumOff val="40000"/>
              </a:schemeClr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US" sz="1800" b="0" smtClean="0">
                <a:solidFill>
                  <a:schemeClr val="bg1"/>
                </a:solidFill>
              </a:defRPr>
            </a:lvl1pPr>
            <a:lvl2pPr>
              <a:defRPr lang="en-US" b="1" smtClean="0">
                <a:solidFill>
                  <a:schemeClr val="bg1"/>
                </a:solidFill>
              </a:defRPr>
            </a:lvl2pPr>
            <a:lvl3pPr>
              <a:defRPr lang="en-US" b="1" smtClean="0">
                <a:solidFill>
                  <a:schemeClr val="bg1"/>
                </a:solidFill>
              </a:defRPr>
            </a:lvl3pPr>
            <a:lvl4pPr>
              <a:defRPr lang="en-US" b="1" smtClean="0">
                <a:solidFill>
                  <a:schemeClr val="bg1"/>
                </a:solidFill>
              </a:defRPr>
            </a:lvl4pPr>
            <a:lvl5pPr>
              <a:defRPr lang="en-US" b="1">
                <a:solidFill>
                  <a:schemeClr val="bg1"/>
                </a:solidFill>
              </a:defRPr>
            </a:lvl5pPr>
          </a:lstStyle>
          <a:p>
            <a:pPr marL="230188" lvl="0" indent="-230188"/>
            <a:r>
              <a:rPr lang="en-US" dirty="0"/>
              <a:t>Click to edit Master text styles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E13F5F8-5DA4-4A7D-94FF-19BFEBF090F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53150" y="3438144"/>
            <a:ext cx="5605463" cy="338138"/>
          </a:xfrm>
          <a:solidFill>
            <a:schemeClr val="accent3"/>
          </a:solidFill>
          <a:ln w="19050">
            <a:solidFill>
              <a:schemeClr val="tx2">
                <a:lumMod val="60000"/>
                <a:lumOff val="40000"/>
              </a:schemeClr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US" sz="1800" b="0" smtClean="0">
                <a:solidFill>
                  <a:schemeClr val="bg1"/>
                </a:solidFill>
              </a:defRPr>
            </a:lvl1pPr>
            <a:lvl2pPr>
              <a:defRPr lang="en-US" b="1" smtClean="0">
                <a:solidFill>
                  <a:schemeClr val="bg1"/>
                </a:solidFill>
              </a:defRPr>
            </a:lvl2pPr>
            <a:lvl3pPr>
              <a:defRPr lang="en-US" b="1" smtClean="0">
                <a:solidFill>
                  <a:schemeClr val="bg1"/>
                </a:solidFill>
              </a:defRPr>
            </a:lvl3pPr>
            <a:lvl4pPr>
              <a:defRPr lang="en-US" b="1" smtClean="0">
                <a:solidFill>
                  <a:schemeClr val="bg1"/>
                </a:solidFill>
              </a:defRPr>
            </a:lvl4pPr>
            <a:lvl5pPr>
              <a:defRPr lang="en-US" b="1">
                <a:solidFill>
                  <a:schemeClr val="bg1"/>
                </a:solidFill>
              </a:defRPr>
            </a:lvl5pPr>
          </a:lstStyle>
          <a:p>
            <a:pPr marL="230188" lvl="0" indent="-230188"/>
            <a:r>
              <a:rPr lang="en-US" dirty="0"/>
              <a:t>Click to edit Master text styles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11508C29-BEAF-4D1B-85C7-62D86B9A99F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47675" y="3776472"/>
            <a:ext cx="5605463" cy="1316736"/>
          </a:xfrm>
          <a:noFill/>
          <a:ln w="1905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accent3"/>
                </a:gs>
              </a:gsLst>
              <a:lin ang="16200000" scaled="1"/>
              <a:tileRect/>
            </a:gra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>
              <a:defRPr lang="en-US" sz="1800" smtClean="0"/>
            </a:lvl1pPr>
            <a:lvl2pPr>
              <a:defRPr lang="en-US" sz="1600" smtClean="0"/>
            </a:lvl2pPr>
            <a:lvl3pPr>
              <a:defRPr lang="en-US" sz="1400" smtClean="0"/>
            </a:lvl3pPr>
            <a:lvl4pPr>
              <a:defRPr lang="en-US" sz="1200" smtClean="0"/>
            </a:lvl4pPr>
            <a:lvl5pPr>
              <a:defRPr lang="en-US"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DA42C277-CD07-4855-BE2B-F5804018EC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53150" y="3776472"/>
            <a:ext cx="5605463" cy="1316736"/>
          </a:xfrm>
          <a:noFill/>
          <a:ln w="1905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accent3"/>
                </a:gs>
              </a:gsLst>
              <a:lin ang="16200000" scaled="1"/>
              <a:tileRect/>
            </a:gra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>
              <a:defRPr lang="en-US" sz="1800" smtClean="0"/>
            </a:lvl1pPr>
            <a:lvl2pPr>
              <a:defRPr lang="en-US" sz="1600" smtClean="0"/>
            </a:lvl2pPr>
            <a:lvl3pPr>
              <a:defRPr lang="en-US" sz="1400" smtClean="0"/>
            </a:lvl3pPr>
            <a:lvl4pPr>
              <a:defRPr lang="en-US" sz="1200" smtClean="0"/>
            </a:lvl4pPr>
            <a:lvl5pPr>
              <a:defRPr lang="en-US"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754637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411480"/>
            <a:ext cx="11375136" cy="914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21090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411480"/>
            <a:ext cx="11375136" cy="914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88677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ED1C1369-A08C-454A-B0B5-0955BB31B11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932" b="1495"/>
          <a:stretch/>
        </p:blipFill>
        <p:spPr>
          <a:xfrm>
            <a:off x="9335860" y="0"/>
            <a:ext cx="2852965" cy="4078297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365760" y="411480"/>
            <a:ext cx="11376442" cy="8469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65760" y="1737360"/>
            <a:ext cx="11376442" cy="40409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1160" y="6183517"/>
            <a:ext cx="1971212" cy="533060"/>
          </a:xfrm>
          <a:prstGeom prst="rect">
            <a:avLst/>
          </a:prstGeom>
        </p:spPr>
      </p:pic>
      <p:sp>
        <p:nvSpPr>
          <p:cNvPr id="8" name="Rectangle 256"/>
          <p:cNvSpPr txBox="1">
            <a:spLocks noChangeArrowheads="1"/>
          </p:cNvSpPr>
          <p:nvPr userDrawn="1"/>
        </p:nvSpPr>
        <p:spPr>
          <a:xfrm>
            <a:off x="363828" y="6477000"/>
            <a:ext cx="3315547" cy="182562"/>
          </a:xfrm>
          <a:prstGeom prst="rect">
            <a:avLst/>
          </a:prstGeom>
          <a:ln/>
        </p:spPr>
        <p:txBody>
          <a:bodyPr anchor="ctr"/>
          <a:lstStyle/>
          <a:p>
            <a:pPr algn="l"/>
            <a:r>
              <a:rPr lang="en-US" sz="10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</a:p>
        </p:txBody>
      </p:sp>
      <p:sp>
        <p:nvSpPr>
          <p:cNvPr id="9" name="Rectangle 6"/>
          <p:cNvSpPr>
            <a:spLocks noChangeArrowheads="1"/>
          </p:cNvSpPr>
          <p:nvPr userDrawn="1"/>
        </p:nvSpPr>
        <p:spPr bwMode="auto">
          <a:xfrm flipH="1">
            <a:off x="163374" y="6513051"/>
            <a:ext cx="515635" cy="1465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l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10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pPr algn="l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1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0" name="Picture 9" descr="IDEAS_logo.png">
            <a:extLst>
              <a:ext uri="{FF2B5EF4-FFF2-40B4-BE49-F238E27FC236}">
                <a16:creationId xmlns:a16="http://schemas.microsoft.com/office/drawing/2014/main" id="{B8E2FEED-84DC-4438-B439-E3DA7A28736A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63530" y="6156960"/>
            <a:ext cx="1845330" cy="64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8481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9" r:id="rId1"/>
    <p:sldLayoutId id="2147483937" r:id="rId2"/>
    <p:sldLayoutId id="2147483939" r:id="rId3"/>
    <p:sldLayoutId id="2147483950" r:id="rId4"/>
    <p:sldLayoutId id="2147483940" r:id="rId5"/>
    <p:sldLayoutId id="2147483941" r:id="rId6"/>
  </p:sldLayoutIdLst>
  <p:hf hdr="0" ftr="0" dt="0"/>
  <p:txStyles>
    <p:titleStyle>
      <a:lvl1pPr marL="0" indent="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800" b="1" kern="1200" baseline="0">
          <a:solidFill>
            <a:schemeClr val="tx1"/>
          </a:solidFill>
          <a:latin typeface="+mn-lt"/>
          <a:ea typeface="+mj-ea"/>
          <a:cs typeface="+mj-cs"/>
        </a:defRPr>
      </a:lvl1pPr>
      <a:lvl2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2pPr>
      <a:lvl3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3pPr>
      <a:lvl4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4pPr>
      <a:lvl5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5pPr>
      <a:lvl6pPr marL="4572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6pPr>
      <a:lvl7pPr marL="9144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7pPr>
      <a:lvl8pPr marL="13716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8pPr>
      <a:lvl9pPr marL="18288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9pPr>
    </p:titleStyle>
    <p:bodyStyle>
      <a:lvl1pPr marL="230188" indent="-230188" algn="l" rtl="0" eaLnBrk="1" fontAlgn="base" hangingPunct="1">
        <a:lnSpc>
          <a:spcPct val="90000"/>
        </a:lnSpc>
        <a:spcBef>
          <a:spcPts val="1400"/>
        </a:spcBef>
        <a:spcAft>
          <a:spcPct val="0"/>
        </a:spcAft>
        <a:buClr>
          <a:schemeClr val="tx1"/>
        </a:buClr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5475" indent="-279400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1"/>
        </a:buClr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3018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1"/>
        </a:buClr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144588" indent="-17303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1"/>
        </a:buClr>
        <a:buFont typeface="Arial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482725" indent="-222250" algn="l" rtl="0" eaLnBrk="1" fontAlgn="base" hangingPunct="1">
        <a:lnSpc>
          <a:spcPct val="90000"/>
        </a:lnSpc>
        <a:spcBef>
          <a:spcPts val="600"/>
        </a:spcBef>
        <a:spcAft>
          <a:spcPct val="0"/>
        </a:spcAft>
        <a:buClr>
          <a:schemeClr val="tx1"/>
        </a:buClr>
        <a:buFont typeface="Arial" charset="0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hyperlink" Target="https://doi.org/10.6084/m9.figshare.11918397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sa/4.0/" TargetMode="External"/><Relationship Id="rId2" Type="http://schemas.openxmlformats.org/officeDocument/2006/relationships/hyperlink" Target="http://creativecommons.org/licenses/by/4.0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hyperlink" Target="https://doi.org/10.6084/m9.figshare.11918397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rapids.lbl.gov/" TargetMode="External"/><Relationship Id="rId2" Type="http://schemas.openxmlformats.org/officeDocument/2006/relationships/hyperlink" Target="http://ideas-productivity.org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bssw.io/" TargetMode="Externa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bssw.io/pages/receive-our-email-digest" TargetMode="External"/><Relationship Id="rId2" Type="http://schemas.openxmlformats.org/officeDocument/2006/relationships/hyperlink" Target="http://eepurl.com/cQCyJ5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15.png"/><Relationship Id="rId4" Type="http://schemas.openxmlformats.org/officeDocument/2006/relationships/hyperlink" Target="https://bssw.io/items.rss" TargetMode="Externa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g"/><Relationship Id="rId13" Type="http://schemas.openxmlformats.org/officeDocument/2006/relationships/image" Target="../media/image27.png"/><Relationship Id="rId3" Type="http://schemas.openxmlformats.org/officeDocument/2006/relationships/image" Target="../media/image17.jpg"/><Relationship Id="rId7" Type="http://schemas.openxmlformats.org/officeDocument/2006/relationships/image" Target="../media/image21.png"/><Relationship Id="rId12" Type="http://schemas.openxmlformats.org/officeDocument/2006/relationships/image" Target="../media/image26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g"/><Relationship Id="rId11" Type="http://schemas.openxmlformats.org/officeDocument/2006/relationships/image" Target="../media/image25.jpg"/><Relationship Id="rId5" Type="http://schemas.openxmlformats.org/officeDocument/2006/relationships/image" Target="../media/image19.png"/><Relationship Id="rId15" Type="http://schemas.openxmlformats.org/officeDocument/2006/relationships/image" Target="../media/image29.jp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jpg"/><Relationship Id="rId1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>
          <a:xfrm>
            <a:off x="3177633" y="6189"/>
            <a:ext cx="8292316" cy="1030930"/>
          </a:xfrm>
        </p:spPr>
        <p:txBody>
          <a:bodyPr/>
          <a:lstStyle/>
          <a:p>
            <a:r>
              <a:rPr lang="en-US" dirty="0"/>
              <a:t>Welcome to…</a:t>
            </a:r>
          </a:p>
        </p:txBody>
      </p:sp>
      <p:pic>
        <p:nvPicPr>
          <p:cNvPr id="8" name="Picture 7" descr="Screen Shot 2017-01-21 at 6.45.35 PM.png">
            <a:extLst>
              <a:ext uri="{FF2B5EF4-FFF2-40B4-BE49-F238E27FC236}">
                <a16:creationId xmlns:a16="http://schemas.microsoft.com/office/drawing/2014/main" id="{2D830406-FACC-4050-8E30-3A157692EB8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799" y="1114543"/>
            <a:ext cx="4051226" cy="173817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567E541-91AB-4DED-99B3-172FBF7CFD40}"/>
              </a:ext>
            </a:extLst>
          </p:cNvPr>
          <p:cNvSpPr txBox="1"/>
          <p:nvPr/>
        </p:nvSpPr>
        <p:spPr>
          <a:xfrm>
            <a:off x="4096503" y="2931437"/>
            <a:ext cx="3995837" cy="11318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b="1" dirty="0"/>
              <a:t>David E. Bernholdt</a:t>
            </a:r>
            <a:endParaRPr lang="en-US" sz="2400" dirty="0"/>
          </a:p>
          <a:p>
            <a:pPr algn="ctr">
              <a:lnSpc>
                <a:spcPct val="150000"/>
              </a:lnSpc>
            </a:pPr>
            <a:r>
              <a:rPr lang="en-US" sz="2400" dirty="0"/>
              <a:t>RF </a:t>
            </a:r>
            <a:r>
              <a:rPr lang="en-US" sz="2400" dirty="0" err="1"/>
              <a:t>SciDAC</a:t>
            </a:r>
            <a:r>
              <a:rPr lang="en-US" sz="2400" dirty="0"/>
              <a:t> 2020 Workshop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DA3ADE3-D09C-4F16-B414-C8580062E182}"/>
              </a:ext>
            </a:extLst>
          </p:cNvPr>
          <p:cNvGrpSpPr/>
          <p:nvPr/>
        </p:nvGrpSpPr>
        <p:grpSpPr>
          <a:xfrm>
            <a:off x="4471718" y="5542925"/>
            <a:ext cx="3245388" cy="596806"/>
            <a:chOff x="1967920" y="5132113"/>
            <a:chExt cx="3245388" cy="596806"/>
          </a:xfrm>
        </p:grpSpPr>
        <p:pic>
          <p:nvPicPr>
            <p:cNvPr id="6" name="Picture 2" descr="https://licensebuttons.net/l/by/4.0/88x31.png">
              <a:extLst>
                <a:ext uri="{FF2B5EF4-FFF2-40B4-BE49-F238E27FC236}">
                  <a16:creationId xmlns:a16="http://schemas.microsoft.com/office/drawing/2014/main" id="{5CC514C2-8FC7-4B1D-89D7-30A46518324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67920" y="5143703"/>
              <a:ext cx="1661258" cy="5852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8CB8FE3-A8A7-43B1-A57A-F06E06D980C6}"/>
                </a:ext>
              </a:extLst>
            </p:cNvPr>
            <p:cNvSpPr txBox="1"/>
            <p:nvPr/>
          </p:nvSpPr>
          <p:spPr>
            <a:xfrm>
              <a:off x="3601264" y="5132113"/>
              <a:ext cx="1612044" cy="5909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200" dirty="0"/>
                <a:t>See slide 2 for license details and requested citation</a:t>
              </a:r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3C32E92A-9301-4D75-9FC9-47790C497560}"/>
              </a:ext>
            </a:extLst>
          </p:cNvPr>
          <p:cNvSpPr/>
          <p:nvPr/>
        </p:nvSpPr>
        <p:spPr>
          <a:xfrm>
            <a:off x="1871530" y="4834285"/>
            <a:ext cx="565148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Tutorial slides </a:t>
            </a:r>
            <a:r>
              <a:rPr lang="en-US" sz="2000" b="1" dirty="0">
                <a:hlinkClick r:id="rId4"/>
              </a:rPr>
              <a:t>https://doi.org/10.6084/m9.figshare.11918397</a:t>
            </a:r>
            <a:endParaRPr lang="en-US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6DF416-E9CE-4949-8135-5B1FF1F35F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38371"/>
            <a:ext cx="18288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2779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52AD8-340F-4E8B-B0C4-7ABAA20B6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0943BB2-2F98-4DD2-873B-1E619A0C771D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30679" y="1113288"/>
          <a:ext cx="11127467" cy="3916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6903">
                  <a:extLst>
                    <a:ext uri="{9D8B030D-6E8A-4147-A177-3AD203B41FA5}">
                      <a16:colId xmlns:a16="http://schemas.microsoft.com/office/drawing/2014/main" val="3446576009"/>
                    </a:ext>
                  </a:extLst>
                </a:gridCol>
                <a:gridCol w="927652">
                  <a:extLst>
                    <a:ext uri="{9D8B030D-6E8A-4147-A177-3AD203B41FA5}">
                      <a16:colId xmlns:a16="http://schemas.microsoft.com/office/drawing/2014/main" val="339314737"/>
                    </a:ext>
                  </a:extLst>
                </a:gridCol>
                <a:gridCol w="5502418">
                  <a:extLst>
                    <a:ext uri="{9D8B030D-6E8A-4147-A177-3AD203B41FA5}">
                      <a16:colId xmlns:a16="http://schemas.microsoft.com/office/drawing/2014/main" val="1263998808"/>
                    </a:ext>
                  </a:extLst>
                </a:gridCol>
                <a:gridCol w="2840494">
                  <a:extLst>
                    <a:ext uri="{9D8B030D-6E8A-4147-A177-3AD203B41FA5}">
                      <a16:colId xmlns:a16="http://schemas.microsoft.com/office/drawing/2014/main" val="40978990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600" dirty="0"/>
                        <a:t>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Module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Topic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Speaker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24204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1:00pm-1:05pm</a:t>
                      </a:r>
                      <a:endParaRPr lang="en-US" sz="3600" dirty="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Introduction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David E. Bernholdt, ORNL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64760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1:05pm-1:30pm</a:t>
                      </a:r>
                      <a:endParaRPr lang="en-US" sz="3600" dirty="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Overview of Best Practices in HPC </a:t>
                      </a:r>
                      <a:r>
                        <a:rPr lang="en-US" sz="1600" b="0" i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Software Development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David E. Bernholdt, ORNL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921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1:30pm-2:00pm</a:t>
                      </a:r>
                      <a:endParaRPr lang="en-US" sz="3600" dirty="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Agile Methodologies and Useful GitHub Tools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David E. Bernholdt, ORNL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11640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2:00pm-2:30pm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i="0" dirty="0">
                          <a:solidFill>
                            <a:schemeClr val="tx1"/>
                          </a:solidFill>
                        </a:rPr>
                        <a:t>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Improving Reproducibility through Better Software Practices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David E. Bernholdt, ORNL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00231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2:30pm-2:45pm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en-US" sz="1600" i="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Q&amp;A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All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5522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1" u="none" strike="noStrike" dirty="0">
                          <a:solidFill>
                            <a:srgbClr val="266093"/>
                          </a:solidFill>
                          <a:effectLst/>
                          <a:latin typeface="Arial" panose="020B0604020202020204" pitchFamily="34" charset="0"/>
                        </a:rPr>
                        <a:t>2:45pm-3:30pm</a:t>
                      </a:r>
                      <a:endParaRPr lang="en-US" sz="3600" dirty="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en-US" sz="1600" i="1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b="0" i="1" u="none" strike="noStrike" kern="1200" dirty="0">
                          <a:solidFill>
                            <a:schemeClr val="tx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Break</a:t>
                      </a:r>
                      <a:endParaRPr lang="en-US" sz="1600" i="1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en-US" sz="1600" i="1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26138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3:30pm-4:15pm</a:t>
                      </a:r>
                      <a:endParaRPr lang="en-US" sz="3600" dirty="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i="0" dirty="0"/>
                        <a:t>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i="0" dirty="0"/>
                        <a:t>Software Design and Testing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David E. Bernholdt, ORNL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38800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4:14pm-4:45pm</a:t>
                      </a:r>
                      <a:endParaRPr lang="en-US" sz="3600" dirty="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i="0" dirty="0"/>
                        <a:t>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i="0" dirty="0"/>
                        <a:t>Continuous Integration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David E. Bernholdt, ORNL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41698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4:45pm-5:00pm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en-US" sz="16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i="0" dirty="0"/>
                        <a:t>Q&amp;A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All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8585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514507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52AD8-340F-4E8B-B0C4-7ABAA20B6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0943BB2-2F98-4DD2-873B-1E619A0C771D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30679" y="1113288"/>
          <a:ext cx="11127467" cy="3916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6903">
                  <a:extLst>
                    <a:ext uri="{9D8B030D-6E8A-4147-A177-3AD203B41FA5}">
                      <a16:colId xmlns:a16="http://schemas.microsoft.com/office/drawing/2014/main" val="3446576009"/>
                    </a:ext>
                  </a:extLst>
                </a:gridCol>
                <a:gridCol w="927652">
                  <a:extLst>
                    <a:ext uri="{9D8B030D-6E8A-4147-A177-3AD203B41FA5}">
                      <a16:colId xmlns:a16="http://schemas.microsoft.com/office/drawing/2014/main" val="339314737"/>
                    </a:ext>
                  </a:extLst>
                </a:gridCol>
                <a:gridCol w="5502418">
                  <a:extLst>
                    <a:ext uri="{9D8B030D-6E8A-4147-A177-3AD203B41FA5}">
                      <a16:colId xmlns:a16="http://schemas.microsoft.com/office/drawing/2014/main" val="1263998808"/>
                    </a:ext>
                  </a:extLst>
                </a:gridCol>
                <a:gridCol w="2840494">
                  <a:extLst>
                    <a:ext uri="{9D8B030D-6E8A-4147-A177-3AD203B41FA5}">
                      <a16:colId xmlns:a16="http://schemas.microsoft.com/office/drawing/2014/main" val="40978990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600" dirty="0"/>
                        <a:t>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Module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Topic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Speaker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24204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1:00pm-1:05pm</a:t>
                      </a:r>
                      <a:endParaRPr lang="en-US" sz="3600" dirty="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Introduction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David E. Bernholdt, ORNL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64760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1:05pm-1:30pm</a:t>
                      </a:r>
                      <a:endParaRPr lang="en-US" sz="3600" dirty="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Overview of Best Practices in HPC </a:t>
                      </a:r>
                      <a:r>
                        <a:rPr lang="en-US" sz="1600" b="0" i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Software Development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David E. Bernholdt, ORNL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921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1:30pm-2:00pm</a:t>
                      </a:r>
                      <a:endParaRPr lang="en-US" sz="3600" dirty="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Agile Methodologies and Useful GitHub Tools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David E. Bernholdt, ORNL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11640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2:00pm-2:30pm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i="0" dirty="0">
                          <a:solidFill>
                            <a:schemeClr val="tx1"/>
                          </a:solidFill>
                        </a:rPr>
                        <a:t>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Improving Reproducibility through Better Software Practices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David E. Bernholdt, ORNL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00231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2:30pm-2:45pm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en-US" sz="1600" i="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Q&amp;A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All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5522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1" u="none" strike="noStrike" dirty="0">
                          <a:solidFill>
                            <a:srgbClr val="266093"/>
                          </a:solidFill>
                          <a:effectLst/>
                          <a:latin typeface="Arial" panose="020B0604020202020204" pitchFamily="34" charset="0"/>
                        </a:rPr>
                        <a:t>2:45pm-3:30pm</a:t>
                      </a:r>
                      <a:endParaRPr lang="en-US" sz="3600" dirty="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en-US" sz="1600" i="1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b="0" i="1" u="none" strike="noStrike" kern="1200" dirty="0">
                          <a:solidFill>
                            <a:schemeClr val="tx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Break</a:t>
                      </a:r>
                      <a:endParaRPr lang="en-US" sz="1600" i="1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en-US" sz="1600" i="1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26138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3:30pm-4:15pm</a:t>
                      </a:r>
                      <a:endParaRPr lang="en-US" sz="3600" dirty="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i="0" dirty="0"/>
                        <a:t>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i="0" dirty="0"/>
                        <a:t>Software Design and Testing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David E. Bernholdt, ORNL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38800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4:14pm-4:45pm</a:t>
                      </a:r>
                      <a:endParaRPr lang="en-US" sz="3600" dirty="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i="0" dirty="0"/>
                        <a:t>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i="0" dirty="0"/>
                        <a:t>Continuous Integration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David E. Bernholdt, ORNL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41698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4:45pm-5:00pm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en-US" sz="16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i="0" dirty="0"/>
                        <a:t>Q&amp;A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All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858574"/>
                  </a:ext>
                </a:extLst>
              </a:tr>
            </a:tbl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D8E9D2D2-B55B-4D73-A628-FC9C6E4D4517}"/>
              </a:ext>
            </a:extLst>
          </p:cNvPr>
          <p:cNvGrpSpPr/>
          <p:nvPr/>
        </p:nvGrpSpPr>
        <p:grpSpPr>
          <a:xfrm>
            <a:off x="79513" y="1636998"/>
            <a:ext cx="12029799" cy="390939"/>
            <a:chOff x="79513" y="1653208"/>
            <a:chExt cx="12029799" cy="390939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F34B683D-F264-4470-869A-1ACC705951A9}"/>
                </a:ext>
              </a:extLst>
            </p:cNvPr>
            <p:cNvCxnSpPr/>
            <p:nvPr/>
          </p:nvCxnSpPr>
          <p:spPr>
            <a:xfrm>
              <a:off x="530679" y="1848678"/>
              <a:ext cx="11127467" cy="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Arrow: Right 7">
              <a:extLst>
                <a:ext uri="{FF2B5EF4-FFF2-40B4-BE49-F238E27FC236}">
                  <a16:creationId xmlns:a16="http://schemas.microsoft.com/office/drawing/2014/main" id="{EFC9DFE5-7BF6-432E-A340-A7D13A8AB6B6}"/>
                </a:ext>
              </a:extLst>
            </p:cNvPr>
            <p:cNvSpPr/>
            <p:nvPr/>
          </p:nvSpPr>
          <p:spPr>
            <a:xfrm>
              <a:off x="79513" y="1653208"/>
              <a:ext cx="451166" cy="390939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Arrow: Right 8">
              <a:extLst>
                <a:ext uri="{FF2B5EF4-FFF2-40B4-BE49-F238E27FC236}">
                  <a16:creationId xmlns:a16="http://schemas.microsoft.com/office/drawing/2014/main" id="{6DAA1DE1-EFB0-4C3A-8050-62347824244B}"/>
                </a:ext>
              </a:extLst>
            </p:cNvPr>
            <p:cNvSpPr/>
            <p:nvPr/>
          </p:nvSpPr>
          <p:spPr>
            <a:xfrm rot="10800000">
              <a:off x="11658146" y="1653208"/>
              <a:ext cx="451166" cy="390939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244612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42C24D-D970-4D40-8F14-D70C10A96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License, Citation and Acknowledgements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85A3AB-B258-4D59-B407-F7D57545A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760" y="862719"/>
            <a:ext cx="11369809" cy="4047778"/>
          </a:xfrm>
        </p:spPr>
        <p:txBody>
          <a:bodyPr/>
          <a:lstStyle/>
          <a:p>
            <a:pPr marL="0" indent="0">
              <a:buNone/>
            </a:pPr>
            <a:r>
              <a:rPr lang="en-US" sz="2000" b="1" dirty="0"/>
              <a:t>License and Citation</a:t>
            </a:r>
          </a:p>
          <a:p>
            <a:pPr>
              <a:spcBef>
                <a:spcPts val="400"/>
              </a:spcBef>
            </a:pPr>
            <a:r>
              <a:rPr lang="en-US" sz="1800" dirty="0"/>
              <a:t>This work is licensed under a </a:t>
            </a:r>
            <a:r>
              <a:rPr lang="en-US" sz="1800" dirty="0">
                <a:hlinkClick r:id="rId2"/>
              </a:rPr>
              <a:t>Creative</a:t>
            </a:r>
            <a:r>
              <a:rPr lang="en-US" sz="1800" dirty="0">
                <a:hlinkClick r:id="rId3"/>
              </a:rPr>
              <a:t> Commons Attribution 4.0 International License</a:t>
            </a:r>
            <a:r>
              <a:rPr lang="en-US" sz="1800" dirty="0"/>
              <a:t> (CC BY 4.0).</a:t>
            </a:r>
          </a:p>
          <a:p>
            <a:pPr>
              <a:spcBef>
                <a:spcPts val="400"/>
              </a:spcBef>
            </a:pPr>
            <a:r>
              <a:rPr lang="en-US" sz="1800" b="1" dirty="0"/>
              <a:t>The requested citation the overall tutorial is: David E. Bernholdt, Better Scientific Software tutorial, in RF </a:t>
            </a:r>
            <a:r>
              <a:rPr lang="en-US" sz="1800" b="1" dirty="0" err="1"/>
              <a:t>SciDAC</a:t>
            </a:r>
            <a:r>
              <a:rPr lang="en-US" sz="1800" b="1" dirty="0"/>
              <a:t> 2020 Workshop, Knoxville, Tennessee. DOI: </a:t>
            </a:r>
            <a:r>
              <a:rPr lang="en-US" sz="1800" b="1" dirty="0">
                <a:hlinkClick r:id="rId4"/>
              </a:rPr>
              <a:t>10.6084/m9.figshare.11918397</a:t>
            </a:r>
            <a:endParaRPr lang="en-US" sz="1800" b="1" dirty="0"/>
          </a:p>
          <a:p>
            <a:pPr>
              <a:spcBef>
                <a:spcPts val="400"/>
              </a:spcBef>
            </a:pPr>
            <a:r>
              <a:rPr lang="en-US" sz="1800" dirty="0"/>
              <a:t>Individual modules may be cited as </a:t>
            </a:r>
            <a:r>
              <a:rPr lang="en-US" sz="1800" i="1" dirty="0"/>
              <a:t>Speaker, Module Title</a:t>
            </a:r>
            <a:r>
              <a:rPr lang="en-US" sz="1800" dirty="0"/>
              <a:t>, in Better Scientific Software Tutorial…</a:t>
            </a:r>
          </a:p>
          <a:p>
            <a:pPr marL="0" indent="0">
              <a:buNone/>
            </a:pPr>
            <a:r>
              <a:rPr lang="en-US" sz="2000" b="1" dirty="0"/>
              <a:t>Acknowledgements</a:t>
            </a:r>
          </a:p>
          <a:p>
            <a:pPr>
              <a:spcBef>
                <a:spcPts val="0"/>
              </a:spcBef>
            </a:pPr>
            <a:r>
              <a:rPr lang="en-US" sz="1600" dirty="0"/>
              <a:t>Additional contributors to this this tutorial include: Anshu Dubey, Mike </a:t>
            </a:r>
            <a:r>
              <a:rPr lang="en-US" sz="1600" dirty="0" err="1"/>
              <a:t>Heroux</a:t>
            </a:r>
            <a:r>
              <a:rPr lang="en-US" sz="1600" dirty="0"/>
              <a:t>, Alicia </a:t>
            </a:r>
            <a:r>
              <a:rPr lang="en-US" sz="1600" dirty="0" err="1"/>
              <a:t>Klinvex</a:t>
            </a:r>
            <a:r>
              <a:rPr lang="en-US" sz="1600" dirty="0"/>
              <a:t>, Jared O’Neal, and Katherine Riley, James M. </a:t>
            </a:r>
            <a:r>
              <a:rPr lang="en-US" sz="1600" dirty="0" err="1"/>
              <a:t>Willenbring</a:t>
            </a:r>
            <a:endParaRPr lang="en-US" sz="1600" dirty="0"/>
          </a:p>
          <a:p>
            <a:pPr>
              <a:spcBef>
                <a:spcPts val="600"/>
              </a:spcBef>
            </a:pPr>
            <a:r>
              <a:rPr lang="en-US" sz="1600" dirty="0"/>
              <a:t>This work was supported by the U.S. Department of Energy Office of Science, Office of Advanced Scientific Computing Research (ASCR), and by the </a:t>
            </a:r>
            <a:r>
              <a:rPr lang="en-US" sz="1600" dirty="0" err="1"/>
              <a:t>Exascale</a:t>
            </a:r>
            <a:r>
              <a:rPr lang="en-US" sz="1600" dirty="0"/>
              <a:t> Computing Project (17-SC-20-SC), a collaborative effort of the U.S. Department of Energy Office of Science and the National Nuclear Security Administration</a:t>
            </a:r>
            <a:r>
              <a:rPr lang="en-US" sz="1600" i="1" dirty="0"/>
              <a:t>.</a:t>
            </a:r>
            <a:endParaRPr lang="en-US" sz="1600" dirty="0"/>
          </a:p>
          <a:p>
            <a:pPr>
              <a:spcBef>
                <a:spcPts val="600"/>
              </a:spcBef>
            </a:pPr>
            <a:r>
              <a:rPr lang="en-US" sz="1600" dirty="0"/>
              <a:t>This work was performed in part at the Argonne National Laboratory, which is managed </a:t>
            </a:r>
            <a:r>
              <a:rPr lang="en-US" sz="1600" dirty="0" err="1"/>
              <a:t>managed</a:t>
            </a:r>
            <a:r>
              <a:rPr lang="en-US" sz="1600" dirty="0"/>
              <a:t> by </a:t>
            </a:r>
            <a:r>
              <a:rPr lang="en-US" sz="1600" dirty="0" err="1"/>
              <a:t>UChicago</a:t>
            </a:r>
            <a:r>
              <a:rPr lang="en-US" sz="1600" dirty="0"/>
              <a:t> Argonne, LLC for the U.S. Department of Energy under Contract No. DE-AC02-06CH11357.</a:t>
            </a:r>
          </a:p>
          <a:p>
            <a:pPr>
              <a:spcBef>
                <a:spcPts val="600"/>
              </a:spcBef>
            </a:pPr>
            <a:r>
              <a:rPr lang="en-US" sz="1600" dirty="0"/>
              <a:t>This work was performed in part at the Oak Ridge National Laboratory, which is managed by UT-Battelle, LLC for the U.S. Department of Energy under Contract No. DE-AC05-00OR22725.</a:t>
            </a:r>
          </a:p>
          <a:p>
            <a:pPr>
              <a:spcBef>
                <a:spcPts val="600"/>
              </a:spcBef>
            </a:pPr>
            <a:r>
              <a:rPr lang="en-US" sz="1600" dirty="0"/>
              <a:t>This work was performed in part at Sandia National Laboratories. Sandia National Laboratories is a multi-mission laboratory managed and operated by National Technology and Engineering Solutions of Sandia, LLC., a wholly owned subsidiary of Honeywell International, Inc., for the U.S. Department of Energy’s National Nuclear Security Administration under contract DE-NA0003525. SAND NO SAND2017-5474 PE</a:t>
            </a:r>
          </a:p>
        </p:txBody>
      </p:sp>
      <p:pic>
        <p:nvPicPr>
          <p:cNvPr id="4" name="Picture 2" descr="https://licensebuttons.net/l/by/4.0/88x31.png">
            <a:extLst>
              <a:ext uri="{FF2B5EF4-FFF2-40B4-BE49-F238E27FC236}">
                <a16:creationId xmlns:a16="http://schemas.microsoft.com/office/drawing/2014/main" id="{61840015-22A0-4634-A2DE-AA05F998FD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9254" y="570111"/>
            <a:ext cx="1661258" cy="585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89233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F9CC39-F70C-4872-8BAF-FDB4FE40BE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760" y="1313616"/>
            <a:ext cx="11369809" cy="4047778"/>
          </a:xfrm>
        </p:spPr>
        <p:txBody>
          <a:bodyPr/>
          <a:lstStyle/>
          <a:p>
            <a:pPr>
              <a:spcBef>
                <a:spcPts val="1000"/>
              </a:spcBef>
            </a:pPr>
            <a:r>
              <a:rPr lang="en-US" dirty="0"/>
              <a:t>David Bernholdt, ORNL</a:t>
            </a:r>
          </a:p>
          <a:p>
            <a:pPr>
              <a:spcBef>
                <a:spcPts val="6800"/>
              </a:spcBef>
            </a:pPr>
            <a:r>
              <a:rPr lang="en-US" dirty="0"/>
              <a:t>Member of the IDEAS Productivity Project: </a:t>
            </a:r>
            <a:r>
              <a:rPr lang="en-US" dirty="0">
                <a:hlinkClick r:id="rId2"/>
              </a:rPr>
              <a:t>http://ideas-productivity.org</a:t>
            </a:r>
            <a:endParaRPr lang="en-US" dirty="0"/>
          </a:p>
          <a:p>
            <a:pPr>
              <a:spcBef>
                <a:spcPts val="800"/>
              </a:spcBef>
            </a:pPr>
            <a:r>
              <a:rPr lang="en-US" b="1" dirty="0"/>
              <a:t>Focus:  Increasing CSE software productivity, quality, and sustainability</a:t>
            </a:r>
          </a:p>
          <a:p>
            <a:pPr>
              <a:spcBef>
                <a:spcPts val="4800"/>
              </a:spcBef>
            </a:pPr>
            <a:r>
              <a:rPr lang="en-US" dirty="0"/>
              <a:t>Member of the RAPIDS </a:t>
            </a:r>
            <a:r>
              <a:rPr lang="en-US" dirty="0" err="1"/>
              <a:t>SciDAC</a:t>
            </a:r>
            <a:r>
              <a:rPr lang="en-US" dirty="0"/>
              <a:t> Institute for Computer Science and Data: </a:t>
            </a:r>
            <a:r>
              <a:rPr lang="en-US" dirty="0">
                <a:hlinkClick r:id="rId3"/>
              </a:rPr>
              <a:t>https://rapids.lbl.gov/</a:t>
            </a:r>
            <a:endParaRPr lang="en-US" dirty="0"/>
          </a:p>
          <a:p>
            <a:pPr>
              <a:spcBef>
                <a:spcPts val="800"/>
              </a:spcBef>
            </a:pPr>
            <a:r>
              <a:rPr lang="en-US" b="1" dirty="0"/>
              <a:t>Focus: assist Office of Science (SC) application teams in overcoming computer science and data challenges in the use of DOE supercomputing resources to achieve science breakthroughs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779183-6189-461C-B4D7-638E6AB5C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Tutorial Instructors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661DA72-FC98-4429-9E13-B76640A85A08}"/>
              </a:ext>
            </a:extLst>
          </p:cNvPr>
          <p:cNvGrpSpPr/>
          <p:nvPr/>
        </p:nvGrpSpPr>
        <p:grpSpPr>
          <a:xfrm>
            <a:off x="5595501" y="723348"/>
            <a:ext cx="997822" cy="1546722"/>
            <a:chOff x="6853507" y="1546719"/>
            <a:chExt cx="997822" cy="1546722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614FA307-4CB6-4F32-B5E0-7E81172D4A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3222" t="5312" r="18595" b="32928"/>
            <a:stretch/>
          </p:blipFill>
          <p:spPr>
            <a:xfrm>
              <a:off x="6853507" y="1546719"/>
              <a:ext cx="997822" cy="1205090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657AC89-0841-40D7-B81B-5E5193C1CB4C}"/>
                </a:ext>
              </a:extLst>
            </p:cNvPr>
            <p:cNvSpPr txBox="1"/>
            <p:nvPr/>
          </p:nvSpPr>
          <p:spPr>
            <a:xfrm>
              <a:off x="6965133" y="2751809"/>
              <a:ext cx="774571" cy="3416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dirty="0"/>
                <a:t>David</a:t>
              </a:r>
            </a:p>
          </p:txBody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1005C4A7-E5FB-4051-8380-7C6A30014B96}"/>
              </a:ext>
            </a:extLst>
          </p:cNvPr>
          <p:cNvSpPr/>
          <p:nvPr/>
        </p:nvSpPr>
        <p:spPr>
          <a:xfrm>
            <a:off x="4957550" y="1629084"/>
            <a:ext cx="996696" cy="1197864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rot="0" spcFirstLastPara="0" vertOverflow="overflow" horzOverflow="overflow" vert="horz" wrap="square" lIns="121851" tIns="60925" rIns="121851" bIns="6092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20" name="Picture 19" descr="ORNLlogo-300x150.png">
            <a:extLst>
              <a:ext uri="{FF2B5EF4-FFF2-40B4-BE49-F238E27FC236}">
                <a16:creationId xmlns:a16="http://schemas.microsoft.com/office/drawing/2014/main" id="{8AE22FB1-B789-4B52-B621-CA2E2BC3B28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2114" y="6246480"/>
            <a:ext cx="1124597" cy="565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597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71C927-A5F5-4219-9D1F-E4783D6398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IDEAS-ECP team works with the ECP community to improve developer productivity and software sustainability as key aspects of increasing overall scientific productivity</a:t>
            </a:r>
          </a:p>
        </p:txBody>
      </p:sp>
      <p:grpSp>
        <p:nvGrpSpPr>
          <p:cNvPr id="4" name="Google Shape;57;p9">
            <a:extLst>
              <a:ext uri="{FF2B5EF4-FFF2-40B4-BE49-F238E27FC236}">
                <a16:creationId xmlns:a16="http://schemas.microsoft.com/office/drawing/2014/main" id="{6A897040-C4A6-4C52-B631-9761F7020CC4}"/>
              </a:ext>
            </a:extLst>
          </p:cNvPr>
          <p:cNvGrpSpPr/>
          <p:nvPr/>
        </p:nvGrpSpPr>
        <p:grpSpPr>
          <a:xfrm>
            <a:off x="546678" y="1820375"/>
            <a:ext cx="11687727" cy="4447977"/>
            <a:chOff x="1841432" y="2034774"/>
            <a:chExt cx="9035635" cy="3438676"/>
          </a:xfrm>
        </p:grpSpPr>
        <p:grpSp>
          <p:nvGrpSpPr>
            <p:cNvPr id="5" name="Google Shape;58;p9">
              <a:extLst>
                <a:ext uri="{FF2B5EF4-FFF2-40B4-BE49-F238E27FC236}">
                  <a16:creationId xmlns:a16="http://schemas.microsoft.com/office/drawing/2014/main" id="{CCA80A9C-C8C1-4B5A-9AB3-13E6B4582831}"/>
                </a:ext>
              </a:extLst>
            </p:cNvPr>
            <p:cNvGrpSpPr/>
            <p:nvPr/>
          </p:nvGrpSpPr>
          <p:grpSpPr>
            <a:xfrm>
              <a:off x="1841432" y="2034774"/>
              <a:ext cx="9035635" cy="3438676"/>
              <a:chOff x="350089" y="1704823"/>
              <a:chExt cx="9035635" cy="3438676"/>
            </a:xfrm>
          </p:grpSpPr>
          <p:sp>
            <p:nvSpPr>
              <p:cNvPr id="15" name="Google Shape;59;p9">
                <a:extLst>
                  <a:ext uri="{FF2B5EF4-FFF2-40B4-BE49-F238E27FC236}">
                    <a16:creationId xmlns:a16="http://schemas.microsoft.com/office/drawing/2014/main" id="{E3CE3542-F229-4858-ADBE-FE4659D2D367}"/>
                  </a:ext>
                </a:extLst>
              </p:cNvPr>
              <p:cNvSpPr/>
              <p:nvPr/>
            </p:nvSpPr>
            <p:spPr>
              <a:xfrm>
                <a:off x="3592800" y="3391840"/>
                <a:ext cx="680399" cy="822591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0" y="0"/>
                    </a:moveTo>
                    <a:cubicBezTo>
                      <a:pt x="120000" y="0"/>
                      <a:pt x="120000" y="0"/>
                      <a:pt x="120000" y="0"/>
                    </a:cubicBezTo>
                    <a:cubicBezTo>
                      <a:pt x="120000" y="120000"/>
                      <a:pt x="120000" y="120000"/>
                      <a:pt x="120000" y="120000"/>
                    </a:cubicBezTo>
                    <a:cubicBezTo>
                      <a:pt x="53189" y="120000"/>
                      <a:pt x="53189" y="120000"/>
                      <a:pt x="53189" y="120000"/>
                    </a:cubicBezTo>
                    <a:cubicBezTo>
                      <a:pt x="44432" y="120000"/>
                      <a:pt x="37621" y="114476"/>
                      <a:pt x="37621" y="107698"/>
                    </a:cubicBezTo>
                    <a:cubicBezTo>
                      <a:pt x="37621" y="85104"/>
                      <a:pt x="37621" y="85104"/>
                      <a:pt x="37621" y="85104"/>
                    </a:cubicBezTo>
                    <a:cubicBezTo>
                      <a:pt x="37621" y="54225"/>
                      <a:pt x="24000" y="24351"/>
                      <a:pt x="0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5D0D0"/>
                  </a:gs>
                  <a:gs pos="100000">
                    <a:srgbClr val="D96868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>
                <a:outerShdw blurRad="57785" dist="33020" dir="3180000" algn="ctr">
                  <a:srgbClr val="000000">
                    <a:alpha val="29411"/>
                  </a:srgbClr>
                </a:outerShdw>
              </a:effectLst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" name="Google Shape;60;p9">
                <a:extLst>
                  <a:ext uri="{FF2B5EF4-FFF2-40B4-BE49-F238E27FC236}">
                    <a16:creationId xmlns:a16="http://schemas.microsoft.com/office/drawing/2014/main" id="{65BF9471-F37C-4266-B1A2-254E140DE8B0}"/>
                  </a:ext>
                </a:extLst>
              </p:cNvPr>
              <p:cNvSpPr/>
              <p:nvPr/>
            </p:nvSpPr>
            <p:spPr>
              <a:xfrm>
                <a:off x="3209455" y="1807379"/>
                <a:ext cx="1063800" cy="7296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120000" y="0"/>
                    </a:moveTo>
                    <a:cubicBezTo>
                      <a:pt x="120000" y="120000"/>
                      <a:pt x="120000" y="120000"/>
                      <a:pt x="120000" y="120000"/>
                    </a:cubicBezTo>
                    <a:cubicBezTo>
                      <a:pt x="0" y="120000"/>
                      <a:pt x="0" y="120000"/>
                      <a:pt x="0" y="120000"/>
                    </a:cubicBezTo>
                    <a:cubicBezTo>
                      <a:pt x="13056" y="53750"/>
                      <a:pt x="61761" y="3250"/>
                      <a:pt x="120000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6DB"/>
                  </a:gs>
                  <a:gs pos="100000">
                    <a:srgbClr val="FAD25C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" name="Google Shape;61;p9">
                <a:extLst>
                  <a:ext uri="{FF2B5EF4-FFF2-40B4-BE49-F238E27FC236}">
                    <a16:creationId xmlns:a16="http://schemas.microsoft.com/office/drawing/2014/main" id="{B075FB73-AD5D-4E9C-B58A-C3EE7639D93B}"/>
                  </a:ext>
                </a:extLst>
              </p:cNvPr>
              <p:cNvSpPr/>
              <p:nvPr/>
            </p:nvSpPr>
            <p:spPr>
              <a:xfrm>
                <a:off x="3201504" y="2527575"/>
                <a:ext cx="1071695" cy="8079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120000" y="0"/>
                    </a:moveTo>
                    <a:cubicBezTo>
                      <a:pt x="120000" y="120000"/>
                      <a:pt x="120000" y="120000"/>
                      <a:pt x="120000" y="120000"/>
                    </a:cubicBezTo>
                    <a:cubicBezTo>
                      <a:pt x="36040" y="120000"/>
                      <a:pt x="36040" y="120000"/>
                      <a:pt x="36040" y="120000"/>
                    </a:cubicBezTo>
                    <a:cubicBezTo>
                      <a:pt x="36040" y="120000"/>
                      <a:pt x="36040" y="120000"/>
                      <a:pt x="36040" y="120000"/>
                    </a:cubicBezTo>
                    <a:cubicBezTo>
                      <a:pt x="14295" y="94809"/>
                      <a:pt x="805" y="60458"/>
                      <a:pt x="201" y="22671"/>
                    </a:cubicBezTo>
                    <a:cubicBezTo>
                      <a:pt x="0" y="15114"/>
                      <a:pt x="604" y="7328"/>
                      <a:pt x="1409" y="0"/>
                    </a:cubicBezTo>
                    <a:lnTo>
                      <a:pt x="120000" y="0"/>
                    </a:lnTo>
                    <a:close/>
                  </a:path>
                </a:pathLst>
              </a:custGeom>
              <a:gradFill>
                <a:gsLst>
                  <a:gs pos="0">
                    <a:srgbClr val="FFF6DB"/>
                  </a:gs>
                  <a:gs pos="100000">
                    <a:srgbClr val="FAD25C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endParaRPr sz="2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" name="Google Shape;62;p9">
                <a:extLst>
                  <a:ext uri="{FF2B5EF4-FFF2-40B4-BE49-F238E27FC236}">
                    <a16:creationId xmlns:a16="http://schemas.microsoft.com/office/drawing/2014/main" id="{F62FEA18-C8AB-466F-BC92-A1E77A93DBC7}"/>
                  </a:ext>
                </a:extLst>
              </p:cNvPr>
              <p:cNvSpPr/>
              <p:nvPr/>
            </p:nvSpPr>
            <p:spPr>
              <a:xfrm>
                <a:off x="4340752" y="3391840"/>
                <a:ext cx="711623" cy="822891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0" y="0"/>
                    </a:moveTo>
                    <a:cubicBezTo>
                      <a:pt x="119999" y="0"/>
                      <a:pt x="119999" y="0"/>
                      <a:pt x="119999" y="0"/>
                    </a:cubicBezTo>
                    <a:cubicBezTo>
                      <a:pt x="95741" y="24602"/>
                      <a:pt x="82156" y="54728"/>
                      <a:pt x="82156" y="86108"/>
                    </a:cubicBezTo>
                    <a:cubicBezTo>
                      <a:pt x="82156" y="107698"/>
                      <a:pt x="82156" y="107698"/>
                      <a:pt x="82156" y="107698"/>
                    </a:cubicBezTo>
                    <a:cubicBezTo>
                      <a:pt x="82156" y="114476"/>
                      <a:pt x="75363" y="120000"/>
                      <a:pt x="66630" y="120000"/>
                    </a:cubicBezTo>
                    <a:cubicBezTo>
                      <a:pt x="0" y="120000"/>
                      <a:pt x="0" y="120000"/>
                      <a:pt x="0" y="120000"/>
                    </a:cubicBez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DFE9FB"/>
                  </a:gs>
                  <a:gs pos="100000">
                    <a:srgbClr val="6E9BE7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>
                <a:outerShdw blurRad="57785" dist="33020" dir="3180000" algn="ctr">
                  <a:srgbClr val="000000">
                    <a:alpha val="29411"/>
                  </a:srgbClr>
                </a:outerShdw>
              </a:effectLst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" name="Google Shape;63;p9">
                <a:extLst>
                  <a:ext uri="{FF2B5EF4-FFF2-40B4-BE49-F238E27FC236}">
                    <a16:creationId xmlns:a16="http://schemas.microsoft.com/office/drawing/2014/main" id="{C548DFF7-632D-4E27-9D01-E18C8DD0B391}"/>
                  </a:ext>
                </a:extLst>
              </p:cNvPr>
              <p:cNvSpPr/>
              <p:nvPr/>
            </p:nvSpPr>
            <p:spPr>
              <a:xfrm>
                <a:off x="3804897" y="4268134"/>
                <a:ext cx="1035600" cy="1293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9148" y="120000"/>
                    </a:moveTo>
                    <a:cubicBezTo>
                      <a:pt x="110851" y="120000"/>
                      <a:pt x="110851" y="120000"/>
                      <a:pt x="110851" y="120000"/>
                    </a:cubicBezTo>
                    <a:cubicBezTo>
                      <a:pt x="115957" y="120000"/>
                      <a:pt x="120000" y="93176"/>
                      <a:pt x="120000" y="59294"/>
                    </a:cubicBezTo>
                    <a:cubicBezTo>
                      <a:pt x="120000" y="26823"/>
                      <a:pt x="115957" y="0"/>
                      <a:pt x="110851" y="0"/>
                    </a:cubicBezTo>
                    <a:cubicBezTo>
                      <a:pt x="9148" y="0"/>
                      <a:pt x="9148" y="0"/>
                      <a:pt x="9148" y="0"/>
                    </a:cubicBezTo>
                    <a:cubicBezTo>
                      <a:pt x="4042" y="0"/>
                      <a:pt x="0" y="26823"/>
                      <a:pt x="0" y="59294"/>
                    </a:cubicBezTo>
                    <a:cubicBezTo>
                      <a:pt x="0" y="93176"/>
                      <a:pt x="4042" y="120000"/>
                      <a:pt x="9148" y="120000"/>
                    </a:cubicBezTo>
                    <a:close/>
                  </a:path>
                </a:pathLst>
              </a:custGeom>
              <a:gradFill>
                <a:gsLst>
                  <a:gs pos="0">
                    <a:srgbClr val="1077D2"/>
                  </a:gs>
                  <a:gs pos="100000">
                    <a:srgbClr val="093153"/>
                  </a:gs>
                </a:gsLst>
                <a:path path="circle">
                  <a:fillToRect l="50000" t="50000" r="50000" b="50000"/>
                </a:path>
                <a:tileRect/>
              </a:gra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" name="Google Shape;64;p9">
                <a:extLst>
                  <a:ext uri="{FF2B5EF4-FFF2-40B4-BE49-F238E27FC236}">
                    <a16:creationId xmlns:a16="http://schemas.microsoft.com/office/drawing/2014/main" id="{EC602690-6693-4160-8A19-586B228ED72C}"/>
                  </a:ext>
                </a:extLst>
              </p:cNvPr>
              <p:cNvSpPr/>
              <p:nvPr/>
            </p:nvSpPr>
            <p:spPr>
              <a:xfrm>
                <a:off x="3804897" y="4441625"/>
                <a:ext cx="1035600" cy="1284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110851" y="0"/>
                    </a:moveTo>
                    <a:cubicBezTo>
                      <a:pt x="9148" y="0"/>
                      <a:pt x="9148" y="0"/>
                      <a:pt x="9148" y="0"/>
                    </a:cubicBezTo>
                    <a:cubicBezTo>
                      <a:pt x="4042" y="0"/>
                      <a:pt x="0" y="26823"/>
                      <a:pt x="0" y="60705"/>
                    </a:cubicBezTo>
                    <a:cubicBezTo>
                      <a:pt x="0" y="93176"/>
                      <a:pt x="4042" y="120000"/>
                      <a:pt x="9148" y="120000"/>
                    </a:cubicBezTo>
                    <a:cubicBezTo>
                      <a:pt x="110851" y="120000"/>
                      <a:pt x="110851" y="120000"/>
                      <a:pt x="110851" y="120000"/>
                    </a:cubicBezTo>
                    <a:cubicBezTo>
                      <a:pt x="115957" y="120000"/>
                      <a:pt x="120000" y="93176"/>
                      <a:pt x="120000" y="60705"/>
                    </a:cubicBezTo>
                    <a:cubicBezTo>
                      <a:pt x="120000" y="26823"/>
                      <a:pt x="115957" y="0"/>
                      <a:pt x="110851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1077D2"/>
                  </a:gs>
                  <a:gs pos="100000">
                    <a:srgbClr val="093153"/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endParaRPr sz="2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" name="Google Shape;65;p9">
                <a:extLst>
                  <a:ext uri="{FF2B5EF4-FFF2-40B4-BE49-F238E27FC236}">
                    <a16:creationId xmlns:a16="http://schemas.microsoft.com/office/drawing/2014/main" id="{FBCCD07D-A5F6-48F9-AC1C-4DA772ABDD5F}"/>
                  </a:ext>
                </a:extLst>
              </p:cNvPr>
              <p:cNvSpPr/>
              <p:nvPr/>
            </p:nvSpPr>
            <p:spPr>
              <a:xfrm>
                <a:off x="3938730" y="4614178"/>
                <a:ext cx="750900" cy="1293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107677" y="0"/>
                    </a:moveTo>
                    <a:cubicBezTo>
                      <a:pt x="12322" y="0"/>
                      <a:pt x="12322" y="0"/>
                      <a:pt x="12322" y="0"/>
                    </a:cubicBezTo>
                    <a:cubicBezTo>
                      <a:pt x="5574" y="0"/>
                      <a:pt x="0" y="26823"/>
                      <a:pt x="0" y="60705"/>
                    </a:cubicBezTo>
                    <a:cubicBezTo>
                      <a:pt x="0" y="93176"/>
                      <a:pt x="5574" y="120000"/>
                      <a:pt x="12322" y="120000"/>
                    </a:cubicBezTo>
                    <a:cubicBezTo>
                      <a:pt x="107677" y="120000"/>
                      <a:pt x="107677" y="120000"/>
                      <a:pt x="107677" y="120000"/>
                    </a:cubicBezTo>
                    <a:cubicBezTo>
                      <a:pt x="114425" y="120000"/>
                      <a:pt x="120000" y="93176"/>
                      <a:pt x="120000" y="60705"/>
                    </a:cubicBezTo>
                    <a:cubicBezTo>
                      <a:pt x="120000" y="26823"/>
                      <a:pt x="114425" y="0"/>
                      <a:pt x="107677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1077D2"/>
                  </a:gs>
                  <a:gs pos="100000">
                    <a:srgbClr val="093153"/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endParaRPr sz="2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" name="Google Shape;66;p9">
                <a:extLst>
                  <a:ext uri="{FF2B5EF4-FFF2-40B4-BE49-F238E27FC236}">
                    <a16:creationId xmlns:a16="http://schemas.microsoft.com/office/drawing/2014/main" id="{1B38CD61-5233-4711-AC79-46EC42003331}"/>
                  </a:ext>
                </a:extLst>
              </p:cNvPr>
              <p:cNvSpPr/>
              <p:nvPr/>
            </p:nvSpPr>
            <p:spPr>
              <a:xfrm>
                <a:off x="4403098" y="3699124"/>
                <a:ext cx="368700" cy="2934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102439" y="59999"/>
                    </a:moveTo>
                    <a:cubicBezTo>
                      <a:pt x="102439" y="26938"/>
                      <a:pt x="86341" y="0"/>
                      <a:pt x="66585" y="0"/>
                    </a:cubicBezTo>
                    <a:cubicBezTo>
                      <a:pt x="47560" y="0"/>
                      <a:pt x="32926" y="23265"/>
                      <a:pt x="30731" y="53877"/>
                    </a:cubicBezTo>
                    <a:cubicBezTo>
                      <a:pt x="27804" y="51428"/>
                      <a:pt x="24146" y="50204"/>
                      <a:pt x="21219" y="50204"/>
                    </a:cubicBezTo>
                    <a:cubicBezTo>
                      <a:pt x="9512" y="50204"/>
                      <a:pt x="0" y="64897"/>
                      <a:pt x="0" y="84489"/>
                    </a:cubicBezTo>
                    <a:cubicBezTo>
                      <a:pt x="0" y="104081"/>
                      <a:pt x="9512" y="119999"/>
                      <a:pt x="21219" y="119999"/>
                    </a:cubicBezTo>
                    <a:cubicBezTo>
                      <a:pt x="102439" y="119999"/>
                      <a:pt x="102439" y="119999"/>
                      <a:pt x="102439" y="119999"/>
                    </a:cubicBezTo>
                    <a:cubicBezTo>
                      <a:pt x="111951" y="119999"/>
                      <a:pt x="120000" y="106530"/>
                      <a:pt x="120000" y="90612"/>
                    </a:cubicBezTo>
                    <a:cubicBezTo>
                      <a:pt x="120000" y="73469"/>
                      <a:pt x="111951" y="59999"/>
                      <a:pt x="102439" y="59999"/>
                    </a:cubicBezTo>
                    <a:close/>
                  </a:path>
                </a:pathLst>
              </a:custGeom>
              <a:solidFill>
                <a:srgbClr val="3D85C6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28575" dir="5400000" algn="bl" rotWithShape="0">
                  <a:srgbClr val="000000">
                    <a:alpha val="49803"/>
                  </a:srgbClr>
                </a:outerShdw>
              </a:effectLst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23" name="Google Shape;67;p9">
                <a:extLst>
                  <a:ext uri="{FF2B5EF4-FFF2-40B4-BE49-F238E27FC236}">
                    <a16:creationId xmlns:a16="http://schemas.microsoft.com/office/drawing/2014/main" id="{05C9FFE1-A517-43F1-916D-70D580F75208}"/>
                  </a:ext>
                </a:extLst>
              </p:cNvPr>
              <p:cNvGrpSpPr/>
              <p:nvPr/>
            </p:nvGrpSpPr>
            <p:grpSpPr>
              <a:xfrm>
                <a:off x="3920363" y="3644695"/>
                <a:ext cx="263451" cy="430974"/>
                <a:chOff x="5362575" y="4343401"/>
                <a:chExt cx="388800" cy="496800"/>
              </a:xfrm>
            </p:grpSpPr>
            <p:sp>
              <p:nvSpPr>
                <p:cNvPr id="38" name="Google Shape;68;p9">
                  <a:extLst>
                    <a:ext uri="{FF2B5EF4-FFF2-40B4-BE49-F238E27FC236}">
                      <a16:creationId xmlns:a16="http://schemas.microsoft.com/office/drawing/2014/main" id="{BCEB518F-A633-4091-ADD7-83C73D88E528}"/>
                    </a:ext>
                  </a:extLst>
                </p:cNvPr>
                <p:cNvSpPr/>
                <p:nvPr/>
              </p:nvSpPr>
              <p:spPr>
                <a:xfrm>
                  <a:off x="5362575" y="4343401"/>
                  <a:ext cx="388800" cy="496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00" h="120000" extrusionOk="0">
                      <a:moveTo>
                        <a:pt x="100927" y="0"/>
                      </a:moveTo>
                      <a:cubicBezTo>
                        <a:pt x="19072" y="0"/>
                        <a:pt x="19072" y="0"/>
                        <a:pt x="19072" y="0"/>
                      </a:cubicBezTo>
                      <a:cubicBezTo>
                        <a:pt x="8741" y="0"/>
                        <a:pt x="0" y="6839"/>
                        <a:pt x="0" y="14922"/>
                      </a:cubicBezTo>
                      <a:cubicBezTo>
                        <a:pt x="0" y="105077"/>
                        <a:pt x="0" y="105077"/>
                        <a:pt x="0" y="105077"/>
                      </a:cubicBezTo>
                      <a:cubicBezTo>
                        <a:pt x="0" y="113160"/>
                        <a:pt x="8741" y="120000"/>
                        <a:pt x="19072" y="120000"/>
                      </a:cubicBezTo>
                      <a:cubicBezTo>
                        <a:pt x="100927" y="120000"/>
                        <a:pt x="100927" y="120000"/>
                        <a:pt x="100927" y="120000"/>
                      </a:cubicBezTo>
                      <a:cubicBezTo>
                        <a:pt x="111258" y="120000"/>
                        <a:pt x="120000" y="113160"/>
                        <a:pt x="120000" y="105077"/>
                      </a:cubicBezTo>
                      <a:cubicBezTo>
                        <a:pt x="120000" y="14922"/>
                        <a:pt x="120000" y="14922"/>
                        <a:pt x="120000" y="14922"/>
                      </a:cubicBezTo>
                      <a:cubicBezTo>
                        <a:pt x="120000" y="6839"/>
                        <a:pt x="111258" y="0"/>
                        <a:pt x="100927" y="0"/>
                      </a:cubicBezTo>
                      <a:close/>
                      <a:moveTo>
                        <a:pt x="105695" y="105077"/>
                      </a:moveTo>
                      <a:cubicBezTo>
                        <a:pt x="105695" y="106943"/>
                        <a:pt x="104105" y="108808"/>
                        <a:pt x="100927" y="108808"/>
                      </a:cubicBezTo>
                      <a:cubicBezTo>
                        <a:pt x="19072" y="108808"/>
                        <a:pt x="19072" y="108808"/>
                        <a:pt x="19072" y="108808"/>
                      </a:cubicBezTo>
                      <a:cubicBezTo>
                        <a:pt x="15894" y="108808"/>
                        <a:pt x="14304" y="106943"/>
                        <a:pt x="14304" y="105077"/>
                      </a:cubicBezTo>
                      <a:cubicBezTo>
                        <a:pt x="14304" y="14922"/>
                        <a:pt x="14304" y="14922"/>
                        <a:pt x="14304" y="14922"/>
                      </a:cubicBezTo>
                      <a:cubicBezTo>
                        <a:pt x="14304" y="13056"/>
                        <a:pt x="15894" y="11191"/>
                        <a:pt x="19072" y="11191"/>
                      </a:cubicBezTo>
                      <a:cubicBezTo>
                        <a:pt x="100927" y="11191"/>
                        <a:pt x="100927" y="11191"/>
                        <a:pt x="100927" y="11191"/>
                      </a:cubicBezTo>
                      <a:cubicBezTo>
                        <a:pt x="104105" y="11191"/>
                        <a:pt x="105695" y="13056"/>
                        <a:pt x="105695" y="14922"/>
                      </a:cubicBezTo>
                      <a:lnTo>
                        <a:pt x="105695" y="105077"/>
                      </a:lnTo>
                      <a:close/>
                    </a:path>
                  </a:pathLst>
                </a:custGeom>
                <a:solidFill>
                  <a:srgbClr val="E6B8AF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outerShdw blurRad="57150" dist="28575" dir="5400000" algn="bl" rotWithShape="0">
                    <a:srgbClr val="000000">
                      <a:alpha val="49803"/>
                    </a:srgbClr>
                  </a:outerShdw>
                </a:effectLst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Arial"/>
                    <a:buNone/>
                  </a:pPr>
                  <a:endParaRPr sz="24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" name="Google Shape;69;p9">
                  <a:extLst>
                    <a:ext uri="{FF2B5EF4-FFF2-40B4-BE49-F238E27FC236}">
                      <a16:creationId xmlns:a16="http://schemas.microsoft.com/office/drawing/2014/main" id="{644F3EEA-7AB6-464F-AFDF-A25B00C8BF20}"/>
                    </a:ext>
                  </a:extLst>
                </p:cNvPr>
                <p:cNvSpPr/>
                <p:nvPr/>
              </p:nvSpPr>
              <p:spPr>
                <a:xfrm>
                  <a:off x="5449888" y="4441826"/>
                  <a:ext cx="157200" cy="45900"/>
                </a:xfrm>
                <a:prstGeom prst="rect">
                  <a:avLst/>
                </a:prstGeom>
                <a:solidFill>
                  <a:srgbClr val="E6B8AF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outerShdw blurRad="57150" dist="28575" dir="5400000" algn="bl" rotWithShape="0">
                    <a:srgbClr val="000000">
                      <a:alpha val="49803"/>
                    </a:srgbClr>
                  </a:outerShdw>
                </a:effectLst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Arial"/>
                    <a:buNone/>
                  </a:pPr>
                  <a:endParaRPr sz="24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0" name="Google Shape;70;p9">
                  <a:extLst>
                    <a:ext uri="{FF2B5EF4-FFF2-40B4-BE49-F238E27FC236}">
                      <a16:creationId xmlns:a16="http://schemas.microsoft.com/office/drawing/2014/main" id="{0D3EBBFB-C778-421D-A40C-DBCFBD425FFD}"/>
                    </a:ext>
                  </a:extLst>
                </p:cNvPr>
                <p:cNvSpPr/>
                <p:nvPr/>
              </p:nvSpPr>
              <p:spPr>
                <a:xfrm>
                  <a:off x="5449888" y="4525964"/>
                  <a:ext cx="214200" cy="47700"/>
                </a:xfrm>
                <a:prstGeom prst="rect">
                  <a:avLst/>
                </a:prstGeom>
                <a:solidFill>
                  <a:srgbClr val="E6B8AF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outerShdw blurRad="57150" dist="28575" dir="5400000" algn="bl" rotWithShape="0">
                    <a:srgbClr val="000000">
                      <a:alpha val="49803"/>
                    </a:srgbClr>
                  </a:outerShdw>
                </a:effectLst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Arial"/>
                    <a:buNone/>
                  </a:pPr>
                  <a:endParaRPr sz="24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1" name="Google Shape;71;p9">
                  <a:extLst>
                    <a:ext uri="{FF2B5EF4-FFF2-40B4-BE49-F238E27FC236}">
                      <a16:creationId xmlns:a16="http://schemas.microsoft.com/office/drawing/2014/main" id="{50480BDC-0026-4721-B4C0-5B9638B5694C}"/>
                    </a:ext>
                  </a:extLst>
                </p:cNvPr>
                <p:cNvSpPr/>
                <p:nvPr/>
              </p:nvSpPr>
              <p:spPr>
                <a:xfrm>
                  <a:off x="5449888" y="4601149"/>
                  <a:ext cx="214200" cy="45900"/>
                </a:xfrm>
                <a:prstGeom prst="rect">
                  <a:avLst/>
                </a:prstGeom>
                <a:solidFill>
                  <a:srgbClr val="E6B8AF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outerShdw blurRad="57150" dist="28575" dir="5400000" algn="bl" rotWithShape="0">
                    <a:srgbClr val="000000">
                      <a:alpha val="49803"/>
                    </a:srgbClr>
                  </a:outerShdw>
                </a:effectLst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Arial"/>
                    <a:buNone/>
                  </a:pPr>
                  <a:endParaRPr sz="24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24" name="Google Shape;72;p9">
                <a:extLst>
                  <a:ext uri="{FF2B5EF4-FFF2-40B4-BE49-F238E27FC236}">
                    <a16:creationId xmlns:a16="http://schemas.microsoft.com/office/drawing/2014/main" id="{637155C4-5C2A-4A2A-83AC-3D4EA7002782}"/>
                  </a:ext>
                </a:extLst>
              </p:cNvPr>
              <p:cNvSpPr txBox="1"/>
              <p:nvPr/>
            </p:nvSpPr>
            <p:spPr>
              <a:xfrm>
                <a:off x="713326" y="1882673"/>
                <a:ext cx="2752993" cy="173572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marR="0" lvl="0" indent="0" algn="l" rtl="0">
                  <a:lnSpc>
                    <a:spcPct val="90000"/>
                  </a:lnSpc>
                  <a:spcBef>
                    <a:spcPts val="400"/>
                  </a:spcBef>
                  <a:spcAft>
                    <a:spcPts val="0"/>
                  </a:spcAft>
                  <a:buNone/>
                </a:pPr>
                <a:r>
                  <a:rPr lang="en-US" sz="2000" b="1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Customize and curate methodologies</a:t>
                </a:r>
                <a:endParaRPr/>
              </a:p>
              <a:p>
                <a:pPr marL="236538" marR="0" lvl="0" indent="-223838" algn="l" rtl="0">
                  <a:lnSpc>
                    <a:spcPct val="90000"/>
                  </a:lnSpc>
                  <a:spcBef>
                    <a:spcPts val="40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Arial"/>
                  <a:buChar char="●"/>
                </a:pPr>
                <a:r>
                  <a:rPr lang="en-US" sz="16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Target scientific software        productivity and sustainability</a:t>
                </a:r>
                <a:endParaRPr sz="2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236538" marR="0" lvl="0" indent="-223838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Arial"/>
                  <a:buChar char="●"/>
                </a:pPr>
                <a:r>
                  <a:rPr lang="en-US" sz="16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Use workflow for best practices    content development</a:t>
                </a:r>
                <a:endParaRPr sz="20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endParaRPr sz="24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" name="Google Shape;73;p9">
                <a:extLst>
                  <a:ext uri="{FF2B5EF4-FFF2-40B4-BE49-F238E27FC236}">
                    <a16:creationId xmlns:a16="http://schemas.microsoft.com/office/drawing/2014/main" id="{DCE297F7-EEE8-48C2-B20D-FB06C4D2862F}"/>
                  </a:ext>
                </a:extLst>
              </p:cNvPr>
              <p:cNvSpPr txBox="1"/>
              <p:nvPr/>
            </p:nvSpPr>
            <p:spPr>
              <a:xfrm>
                <a:off x="623210" y="3517256"/>
                <a:ext cx="3415735" cy="138768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marR="0" lvl="0" indent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Arial"/>
                  <a:buNone/>
                </a:pPr>
                <a:r>
                  <a:rPr lang="en-US" sz="2000" b="1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Incrementally and iteratively     improve software practices</a:t>
                </a:r>
                <a:endParaRPr sz="20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287338" marR="0" lvl="0" indent="-219075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Arial"/>
                  <a:buChar char="●"/>
                </a:pPr>
                <a:r>
                  <a:rPr lang="en-US" sz="16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Determine high-priority topics for improvement and track progress</a:t>
                </a:r>
                <a:endParaRPr/>
              </a:p>
              <a:p>
                <a:pPr marL="287338" marR="0" lvl="0" indent="-219075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Arial"/>
                  <a:buChar char="●"/>
                </a:pPr>
                <a:r>
                  <a:rPr lang="en-US" sz="1600" b="0" i="1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Productivity and Sustainability  Improvement Planning (PSIP) </a:t>
                </a:r>
                <a:endParaRPr/>
              </a:p>
              <a:p>
                <a:pPr marL="347663" marR="0" lvl="0" indent="-19050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Arial"/>
                  <a:buNone/>
                </a:pPr>
                <a:endParaRPr sz="16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endParaRPr sz="24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24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" name="Google Shape;74;p9">
                <a:extLst>
                  <a:ext uri="{FF2B5EF4-FFF2-40B4-BE49-F238E27FC236}">
                    <a16:creationId xmlns:a16="http://schemas.microsoft.com/office/drawing/2014/main" id="{CA8DE215-A9DF-46FA-9F30-8787EA9CC2CC}"/>
                  </a:ext>
                </a:extLst>
              </p:cNvPr>
              <p:cNvSpPr txBox="1"/>
              <p:nvPr/>
            </p:nvSpPr>
            <p:spPr>
              <a:xfrm>
                <a:off x="5331632" y="1704823"/>
                <a:ext cx="3681959" cy="17561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90000"/>
                  </a:lnSpc>
                  <a:spcBef>
                    <a:spcPts val="40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Arial"/>
                  <a:buNone/>
                </a:pPr>
                <a:r>
                  <a:rPr lang="en-US" sz="2000" b="1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      Establish software communities</a:t>
                </a:r>
                <a:endParaRPr sz="20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574675" marR="0" lvl="0" indent="-228600" algn="l" rtl="0">
                  <a:lnSpc>
                    <a:spcPct val="90000"/>
                  </a:lnSpc>
                  <a:spcBef>
                    <a:spcPts val="40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Arial"/>
                  <a:buChar char="●"/>
                </a:pPr>
                <a:r>
                  <a:rPr lang="en-US" sz="16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Determine community policies to improve software quality and compatibility</a:t>
                </a:r>
                <a:endParaRPr sz="2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574675" marR="0" lvl="0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Arial"/>
                  <a:buChar char="●"/>
                </a:pPr>
                <a:r>
                  <a:rPr lang="en-US" sz="16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Create Software Development Kits (SDKs)   to facilitate the combined use of complementary libraries and tools</a:t>
                </a:r>
                <a:endParaRPr sz="20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" name="Google Shape;75;p9">
                <a:extLst>
                  <a:ext uri="{FF2B5EF4-FFF2-40B4-BE49-F238E27FC236}">
                    <a16:creationId xmlns:a16="http://schemas.microsoft.com/office/drawing/2014/main" id="{25DBFD41-AD77-4263-9A70-9ECBD15E0019}"/>
                  </a:ext>
                </a:extLst>
              </p:cNvPr>
              <p:cNvSpPr txBox="1"/>
              <p:nvPr/>
            </p:nvSpPr>
            <p:spPr>
              <a:xfrm>
                <a:off x="4980962" y="3485624"/>
                <a:ext cx="4404762" cy="16578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marR="0" lvl="0" indent="0" algn="l" rtl="0">
                  <a:lnSpc>
                    <a:spcPct val="90000"/>
                  </a:lnSpc>
                  <a:spcBef>
                    <a:spcPts val="40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rPr lang="en-US" sz="2400" b="1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       </a:t>
                </a:r>
                <a:r>
                  <a:rPr lang="en-US" sz="2000" b="1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Engage in community outreach</a:t>
                </a:r>
                <a:endParaRPr sz="20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692150" marR="0" lvl="0" indent="-233362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Arial"/>
                  <a:buChar char="●"/>
                </a:pPr>
                <a:r>
                  <a:rPr lang="en-US" sz="16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Broad community partnerships </a:t>
                </a:r>
                <a:endParaRPr/>
              </a:p>
              <a:p>
                <a:pPr marL="692150" marR="0" lvl="0" indent="-233362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Arial"/>
                  <a:buChar char="●"/>
                </a:pPr>
                <a:r>
                  <a:rPr lang="en-US" sz="16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Collaboration with computing facilities</a:t>
                </a:r>
                <a:endParaRPr sz="16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692150" marR="0" lvl="0" indent="-23336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Arial"/>
                  <a:buChar char="●"/>
                </a:pPr>
                <a:r>
                  <a:rPr lang="en-US" sz="16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Webinars, tutorials, events</a:t>
                </a:r>
                <a:endParaRPr/>
              </a:p>
              <a:p>
                <a:pPr marL="692150" marR="0" lvl="0" indent="-23336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Arial"/>
                  <a:buChar char="●"/>
                </a:pPr>
                <a:r>
                  <a:rPr lang="en-US" sz="1600" b="0" i="1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WhatIs</a:t>
                </a:r>
                <a:r>
                  <a:rPr lang="en-US" sz="16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 and </a:t>
                </a:r>
                <a:r>
                  <a:rPr lang="en-US" sz="1600" b="0" i="1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HowTo </a:t>
                </a:r>
                <a:r>
                  <a:rPr lang="en-US" sz="16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docs</a:t>
                </a:r>
                <a:endParaRPr/>
              </a:p>
              <a:p>
                <a:pPr marL="692150" marR="0" lvl="0" indent="-23336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Arial"/>
                  <a:buChar char="●"/>
                </a:pPr>
                <a:r>
                  <a:rPr lang="en-US" sz="16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Better Scientific Software site (</a:t>
                </a:r>
                <a:r>
                  <a:rPr lang="en-US" sz="1600" b="0" i="0" u="sng" strike="noStrike" cap="none">
                    <a:solidFill>
                      <a:srgbClr val="A03123"/>
                    </a:solidFill>
                    <a:latin typeface="Arial"/>
                    <a:ea typeface="Arial"/>
                    <a:cs typeface="Arial"/>
                    <a:sym typeface="Arial"/>
                    <a:hlinkClick r:id="rId2"/>
                  </a:rPr>
                  <a:t>https://bssw.io</a:t>
                </a:r>
                <a:r>
                  <a:rPr lang="en-US" sz="16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)</a:t>
                </a:r>
                <a:endParaRPr/>
              </a:p>
            </p:txBody>
          </p:sp>
          <p:sp>
            <p:nvSpPr>
              <p:cNvPr id="28" name="Google Shape;76;p9">
                <a:extLst>
                  <a:ext uri="{FF2B5EF4-FFF2-40B4-BE49-F238E27FC236}">
                    <a16:creationId xmlns:a16="http://schemas.microsoft.com/office/drawing/2014/main" id="{D7CAEDC5-F6CF-4E0C-A87C-8496F3F04CBB}"/>
                  </a:ext>
                </a:extLst>
              </p:cNvPr>
              <p:cNvSpPr/>
              <p:nvPr/>
            </p:nvSpPr>
            <p:spPr>
              <a:xfrm flipH="1">
                <a:off x="4344800" y="1807379"/>
                <a:ext cx="1063800" cy="7296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120000" y="0"/>
                    </a:moveTo>
                    <a:cubicBezTo>
                      <a:pt x="120000" y="120000"/>
                      <a:pt x="120000" y="120000"/>
                      <a:pt x="120000" y="120000"/>
                    </a:cubicBezTo>
                    <a:cubicBezTo>
                      <a:pt x="0" y="120000"/>
                      <a:pt x="0" y="120000"/>
                      <a:pt x="0" y="120000"/>
                    </a:cubicBezTo>
                    <a:cubicBezTo>
                      <a:pt x="13056" y="53750"/>
                      <a:pt x="61761" y="3250"/>
                      <a:pt x="120000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DCECD5"/>
                  </a:gs>
                  <a:gs pos="100000">
                    <a:srgbClr val="93BC81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endParaRPr sz="2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" name="Google Shape;77;p9">
                <a:extLst>
                  <a:ext uri="{FF2B5EF4-FFF2-40B4-BE49-F238E27FC236}">
                    <a16:creationId xmlns:a16="http://schemas.microsoft.com/office/drawing/2014/main" id="{8DA9F7D6-524D-460C-9EE9-77EC25DC40DC}"/>
                  </a:ext>
                </a:extLst>
              </p:cNvPr>
              <p:cNvSpPr/>
              <p:nvPr/>
            </p:nvSpPr>
            <p:spPr>
              <a:xfrm flipH="1">
                <a:off x="4344800" y="2531025"/>
                <a:ext cx="1071450" cy="7932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120000" y="0"/>
                    </a:moveTo>
                    <a:cubicBezTo>
                      <a:pt x="120000" y="120000"/>
                      <a:pt x="120000" y="120000"/>
                      <a:pt x="120000" y="120000"/>
                    </a:cubicBezTo>
                    <a:cubicBezTo>
                      <a:pt x="36040" y="120000"/>
                      <a:pt x="36040" y="120000"/>
                      <a:pt x="36040" y="120000"/>
                    </a:cubicBezTo>
                    <a:cubicBezTo>
                      <a:pt x="36040" y="120000"/>
                      <a:pt x="36040" y="120000"/>
                      <a:pt x="36040" y="120000"/>
                    </a:cubicBezTo>
                    <a:cubicBezTo>
                      <a:pt x="14295" y="94809"/>
                      <a:pt x="805" y="60458"/>
                      <a:pt x="201" y="22671"/>
                    </a:cubicBezTo>
                    <a:cubicBezTo>
                      <a:pt x="0" y="15114"/>
                      <a:pt x="604" y="7328"/>
                      <a:pt x="1409" y="0"/>
                    </a:cubicBezTo>
                    <a:lnTo>
                      <a:pt x="120000" y="0"/>
                    </a:lnTo>
                    <a:close/>
                  </a:path>
                </a:pathLst>
              </a:custGeom>
              <a:gradFill>
                <a:gsLst>
                  <a:gs pos="0">
                    <a:srgbClr val="DCECD5"/>
                  </a:gs>
                  <a:gs pos="100000">
                    <a:srgbClr val="93BC81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endParaRPr sz="2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30" name="Google Shape;78;p9">
                <a:extLst>
                  <a:ext uri="{FF2B5EF4-FFF2-40B4-BE49-F238E27FC236}">
                    <a16:creationId xmlns:a16="http://schemas.microsoft.com/office/drawing/2014/main" id="{8D3B1520-64BC-4139-9B09-09AAFE1B1689}"/>
                  </a:ext>
                </a:extLst>
              </p:cNvPr>
              <p:cNvCxnSpPr/>
              <p:nvPr/>
            </p:nvCxnSpPr>
            <p:spPr>
              <a:xfrm>
                <a:off x="5383744" y="3412972"/>
                <a:ext cx="3419100" cy="127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31" name="Google Shape;79;p9">
                <a:extLst>
                  <a:ext uri="{FF2B5EF4-FFF2-40B4-BE49-F238E27FC236}">
                    <a16:creationId xmlns:a16="http://schemas.microsoft.com/office/drawing/2014/main" id="{720B098A-89CB-498B-A342-6048A12876BE}"/>
                  </a:ext>
                </a:extLst>
              </p:cNvPr>
              <p:cNvCxnSpPr/>
              <p:nvPr/>
            </p:nvCxnSpPr>
            <p:spPr>
              <a:xfrm>
                <a:off x="4723494" y="4887001"/>
                <a:ext cx="3930649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32" name="Google Shape;80;p9">
                <a:extLst>
                  <a:ext uri="{FF2B5EF4-FFF2-40B4-BE49-F238E27FC236}">
                    <a16:creationId xmlns:a16="http://schemas.microsoft.com/office/drawing/2014/main" id="{D75834CA-34FA-42CE-ABD5-DA0DC0938793}"/>
                  </a:ext>
                </a:extLst>
              </p:cNvPr>
              <p:cNvCxnSpPr/>
              <p:nvPr/>
            </p:nvCxnSpPr>
            <p:spPr>
              <a:xfrm>
                <a:off x="379633" y="3413607"/>
                <a:ext cx="2821871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33" name="Google Shape;81;p9">
                <a:extLst>
                  <a:ext uri="{FF2B5EF4-FFF2-40B4-BE49-F238E27FC236}">
                    <a16:creationId xmlns:a16="http://schemas.microsoft.com/office/drawing/2014/main" id="{E4895343-890B-40EA-90BB-A08B94660608}"/>
                  </a:ext>
                </a:extLst>
              </p:cNvPr>
              <p:cNvCxnSpPr/>
              <p:nvPr/>
            </p:nvCxnSpPr>
            <p:spPr>
              <a:xfrm>
                <a:off x="379633" y="4883864"/>
                <a:ext cx="3500404" cy="6275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34" name="Google Shape;82;p9">
                <a:extLst>
                  <a:ext uri="{FF2B5EF4-FFF2-40B4-BE49-F238E27FC236}">
                    <a16:creationId xmlns:a16="http://schemas.microsoft.com/office/drawing/2014/main" id="{18611CA9-32ED-45DC-9609-38B8381D8D7D}"/>
                  </a:ext>
                </a:extLst>
              </p:cNvPr>
              <p:cNvSpPr/>
              <p:nvPr/>
            </p:nvSpPr>
            <p:spPr>
              <a:xfrm>
                <a:off x="397559" y="1986799"/>
                <a:ext cx="263400" cy="255000"/>
              </a:xfrm>
              <a:prstGeom prst="ellipse">
                <a:avLst/>
              </a:prstGeom>
              <a:gradFill>
                <a:gsLst>
                  <a:gs pos="0">
                    <a:srgbClr val="FFF6DB"/>
                  </a:gs>
                  <a:gs pos="100000">
                    <a:srgbClr val="FAD25C"/>
                  </a:gs>
                </a:gsLst>
                <a:path path="circle">
                  <a:fillToRect l="50000" t="50000" r="50000" b="50000"/>
                </a:path>
                <a:tileRect/>
              </a:gra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9525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Arial"/>
                  <a:buNone/>
                </a:pPr>
                <a:r>
                  <a:rPr lang="en-US" sz="1600" b="1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1</a:t>
                </a:r>
                <a:endParaRPr sz="16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" name="Google Shape;83;p9">
                <a:extLst>
                  <a:ext uri="{FF2B5EF4-FFF2-40B4-BE49-F238E27FC236}">
                    <a16:creationId xmlns:a16="http://schemas.microsoft.com/office/drawing/2014/main" id="{2C24D25F-8447-4B42-8310-00C76F6EB773}"/>
                  </a:ext>
                </a:extLst>
              </p:cNvPr>
              <p:cNvSpPr/>
              <p:nvPr/>
            </p:nvSpPr>
            <p:spPr>
              <a:xfrm>
                <a:off x="350089" y="3600278"/>
                <a:ext cx="263400" cy="255000"/>
              </a:xfrm>
              <a:prstGeom prst="ellipse">
                <a:avLst/>
              </a:prstGeom>
              <a:gradFill>
                <a:gsLst>
                  <a:gs pos="0">
                    <a:srgbClr val="F5D0D0"/>
                  </a:gs>
                  <a:gs pos="100000">
                    <a:srgbClr val="D96868"/>
                  </a:gs>
                </a:gsLst>
                <a:path path="circle">
                  <a:fillToRect l="50000" t="50000" r="50000" b="50000"/>
                </a:path>
                <a:tileRect/>
              </a:gra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Arial"/>
                  <a:buNone/>
                </a:pPr>
                <a:r>
                  <a:rPr lang="en-US" sz="1600" b="1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2</a:t>
                </a:r>
                <a:endParaRPr sz="16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" name="Google Shape;84;p9">
                <a:extLst>
                  <a:ext uri="{FF2B5EF4-FFF2-40B4-BE49-F238E27FC236}">
                    <a16:creationId xmlns:a16="http://schemas.microsoft.com/office/drawing/2014/main" id="{B1F891F8-F5F3-4A6F-818E-C81D0463E94E}"/>
                  </a:ext>
                </a:extLst>
              </p:cNvPr>
              <p:cNvSpPr/>
              <p:nvPr/>
            </p:nvSpPr>
            <p:spPr>
              <a:xfrm>
                <a:off x="5342743" y="1986799"/>
                <a:ext cx="263400" cy="255000"/>
              </a:xfrm>
              <a:prstGeom prst="ellipse">
                <a:avLst/>
              </a:prstGeom>
              <a:gradFill>
                <a:gsLst>
                  <a:gs pos="0">
                    <a:srgbClr val="DCECD5"/>
                  </a:gs>
                  <a:gs pos="100000">
                    <a:srgbClr val="93BC81"/>
                  </a:gs>
                </a:gsLst>
                <a:path path="circle">
                  <a:fillToRect l="50000" t="50000" r="50000" b="50000"/>
                </a:path>
                <a:tileRect/>
              </a:gra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Arial"/>
                  <a:buNone/>
                </a:pPr>
                <a:r>
                  <a:rPr lang="en-US" sz="1600" b="1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3</a:t>
                </a:r>
                <a:endParaRPr sz="16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" name="Google Shape;85;p9">
                <a:extLst>
                  <a:ext uri="{FF2B5EF4-FFF2-40B4-BE49-F238E27FC236}">
                    <a16:creationId xmlns:a16="http://schemas.microsoft.com/office/drawing/2014/main" id="{5829F924-7306-49ED-926F-017D0F9F7F10}"/>
                  </a:ext>
                </a:extLst>
              </p:cNvPr>
              <p:cNvSpPr/>
              <p:nvPr/>
            </p:nvSpPr>
            <p:spPr>
              <a:xfrm>
                <a:off x="5030156" y="3613399"/>
                <a:ext cx="263400" cy="265869"/>
              </a:xfrm>
              <a:prstGeom prst="ellipse">
                <a:avLst/>
              </a:prstGeom>
              <a:gradFill>
                <a:gsLst>
                  <a:gs pos="0">
                    <a:srgbClr val="DFE9FB"/>
                  </a:gs>
                  <a:gs pos="100000">
                    <a:srgbClr val="6E9BE7"/>
                  </a:gs>
                </a:gsLst>
                <a:path path="circle">
                  <a:fillToRect l="50000" t="50000" r="50000" b="50000"/>
                </a:path>
                <a:tileRect/>
              </a:gra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lang="en-US" sz="1600" b="1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4</a:t>
                </a:r>
                <a:endParaRPr sz="16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6" name="Google Shape;86;p9">
              <a:extLst>
                <a:ext uri="{FF2B5EF4-FFF2-40B4-BE49-F238E27FC236}">
                  <a16:creationId xmlns:a16="http://schemas.microsoft.com/office/drawing/2014/main" id="{57BFD3E3-9154-4FF6-923B-7CCC479FDA28}"/>
                </a:ext>
              </a:extLst>
            </p:cNvPr>
            <p:cNvSpPr/>
            <p:nvPr/>
          </p:nvSpPr>
          <p:spPr>
            <a:xfrm>
              <a:off x="4940262" y="2485476"/>
              <a:ext cx="484500" cy="584700"/>
            </a:xfrm>
            <a:prstGeom prst="verticalScroll">
              <a:avLst>
                <a:gd name="adj" fmla="val 25000"/>
              </a:avLst>
            </a:prstGeom>
            <a:gradFill>
              <a:gsLst>
                <a:gs pos="0">
                  <a:srgbClr val="51AB2A"/>
                </a:gs>
                <a:gs pos="100000">
                  <a:srgbClr val="203E13"/>
                </a:gs>
              </a:gsLst>
              <a:lin ang="5400012" scaled="0"/>
            </a:gradFill>
            <a:ln w="19050" cap="flat" cmpd="sng">
              <a:solidFill>
                <a:srgbClr val="4C113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49803"/>
                </a:srgbClr>
              </a:outerShdw>
            </a:effectLst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87;p9">
              <a:extLst>
                <a:ext uri="{FF2B5EF4-FFF2-40B4-BE49-F238E27FC236}">
                  <a16:creationId xmlns:a16="http://schemas.microsoft.com/office/drawing/2014/main" id="{B165E845-85BD-4214-B04E-E7F6D374BF47}"/>
                </a:ext>
              </a:extLst>
            </p:cNvPr>
            <p:cNvSpPr/>
            <p:nvPr/>
          </p:nvSpPr>
          <p:spPr>
            <a:xfrm>
              <a:off x="5092662" y="2714076"/>
              <a:ext cx="484500" cy="584700"/>
            </a:xfrm>
            <a:prstGeom prst="verticalScroll">
              <a:avLst>
                <a:gd name="adj" fmla="val 25000"/>
              </a:avLst>
            </a:prstGeom>
            <a:gradFill>
              <a:gsLst>
                <a:gs pos="0">
                  <a:srgbClr val="DB0000"/>
                </a:gs>
                <a:gs pos="100000">
                  <a:srgbClr val="540303"/>
                </a:gs>
              </a:gsLst>
              <a:lin ang="5400012" scaled="0"/>
            </a:gradFill>
            <a:ln w="19050" cap="flat" cmpd="sng">
              <a:solidFill>
                <a:srgbClr val="4C113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49803"/>
                </a:srgbClr>
              </a:outerShdw>
            </a:effectLst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Google Shape;88;p9">
              <a:extLst>
                <a:ext uri="{FF2B5EF4-FFF2-40B4-BE49-F238E27FC236}">
                  <a16:creationId xmlns:a16="http://schemas.microsoft.com/office/drawing/2014/main" id="{CC9C3D10-C045-4E21-A1B4-5EFFA438CC5D}"/>
                </a:ext>
              </a:extLst>
            </p:cNvPr>
            <p:cNvSpPr/>
            <p:nvPr/>
          </p:nvSpPr>
          <p:spPr>
            <a:xfrm>
              <a:off x="5245062" y="2942676"/>
              <a:ext cx="484500" cy="584700"/>
            </a:xfrm>
            <a:prstGeom prst="verticalScroll">
              <a:avLst>
                <a:gd name="adj" fmla="val 25000"/>
              </a:avLst>
            </a:prstGeom>
            <a:gradFill>
              <a:gsLst>
                <a:gs pos="0">
                  <a:srgbClr val="DBD4EB"/>
                </a:gs>
                <a:gs pos="100000">
                  <a:srgbClr val="9180BB"/>
                </a:gs>
              </a:gsLst>
              <a:path path="circle">
                <a:fillToRect l="50000" t="50000" r="50000" b="50000"/>
              </a:path>
              <a:tileRect/>
            </a:gradFill>
            <a:ln w="19050" cap="flat" cmpd="sng">
              <a:solidFill>
                <a:srgbClr val="4C113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47625" dir="5400000" algn="bl" rotWithShape="0">
                <a:srgbClr val="000000">
                  <a:alpha val="49803"/>
                </a:srgbClr>
              </a:outerShdw>
            </a:effectLst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Google Shape;89;p9">
              <a:extLst>
                <a:ext uri="{FF2B5EF4-FFF2-40B4-BE49-F238E27FC236}">
                  <a16:creationId xmlns:a16="http://schemas.microsoft.com/office/drawing/2014/main" id="{A9237D9A-44C6-4E6D-B56F-1B35E009A137}"/>
                </a:ext>
              </a:extLst>
            </p:cNvPr>
            <p:cNvSpPr/>
            <p:nvPr/>
          </p:nvSpPr>
          <p:spPr>
            <a:xfrm>
              <a:off x="6240237" y="2776558"/>
              <a:ext cx="178843" cy="232527"/>
            </a:xfrm>
            <a:prstGeom prst="ellipse">
              <a:avLst/>
            </a:prstGeom>
            <a:solidFill>
              <a:srgbClr val="741B47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49803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" name="Google Shape;90;p9">
              <a:extLst>
                <a:ext uri="{FF2B5EF4-FFF2-40B4-BE49-F238E27FC236}">
                  <a16:creationId xmlns:a16="http://schemas.microsoft.com/office/drawing/2014/main" id="{8FCB0F79-37D2-4D4D-9336-EFD563DF080B}"/>
                </a:ext>
              </a:extLst>
            </p:cNvPr>
            <p:cNvSpPr/>
            <p:nvPr/>
          </p:nvSpPr>
          <p:spPr>
            <a:xfrm>
              <a:off x="6186051" y="3023625"/>
              <a:ext cx="284815" cy="90922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1510" y="0"/>
                  </a:moveTo>
                  <a:cubicBezTo>
                    <a:pt x="29352" y="0"/>
                    <a:pt x="29352" y="0"/>
                    <a:pt x="29352" y="0"/>
                  </a:cubicBezTo>
                  <a:cubicBezTo>
                    <a:pt x="12949" y="0"/>
                    <a:pt x="0" y="56470"/>
                    <a:pt x="0" y="120000"/>
                  </a:cubicBezTo>
                  <a:cubicBezTo>
                    <a:pt x="0" y="120000"/>
                    <a:pt x="0" y="120000"/>
                    <a:pt x="0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56470"/>
                    <a:pt x="107050" y="0"/>
                    <a:pt x="91510" y="0"/>
                  </a:cubicBezTo>
                  <a:close/>
                </a:path>
              </a:pathLst>
            </a:custGeom>
            <a:solidFill>
              <a:srgbClr val="741B47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49803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Google Shape;91;p9">
              <a:extLst>
                <a:ext uri="{FF2B5EF4-FFF2-40B4-BE49-F238E27FC236}">
                  <a16:creationId xmlns:a16="http://schemas.microsoft.com/office/drawing/2014/main" id="{FB830E14-17BA-4AEA-BC98-B2D06369C43A}"/>
                </a:ext>
              </a:extLst>
            </p:cNvPr>
            <p:cNvSpPr/>
            <p:nvPr/>
          </p:nvSpPr>
          <p:spPr>
            <a:xfrm>
              <a:off x="6519992" y="2891964"/>
              <a:ext cx="117165" cy="152663"/>
            </a:xfrm>
            <a:prstGeom prst="ellipse">
              <a:avLst/>
            </a:prstGeom>
            <a:solidFill>
              <a:srgbClr val="741B47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49803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92;p9">
              <a:extLst>
                <a:ext uri="{FF2B5EF4-FFF2-40B4-BE49-F238E27FC236}">
                  <a16:creationId xmlns:a16="http://schemas.microsoft.com/office/drawing/2014/main" id="{5A1DA6FB-EE34-4F31-9D1B-972A7E85B7DE}"/>
                </a:ext>
              </a:extLst>
            </p:cNvPr>
            <p:cNvSpPr/>
            <p:nvPr/>
          </p:nvSpPr>
          <p:spPr>
            <a:xfrm>
              <a:off x="6484708" y="3056134"/>
              <a:ext cx="187654" cy="58669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1304" y="0"/>
                  </a:moveTo>
                  <a:cubicBezTo>
                    <a:pt x="30000" y="0"/>
                    <a:pt x="30000" y="0"/>
                    <a:pt x="30000" y="0"/>
                  </a:cubicBezTo>
                  <a:cubicBezTo>
                    <a:pt x="13043" y="0"/>
                    <a:pt x="0" y="54545"/>
                    <a:pt x="0" y="120000"/>
                  </a:cubicBezTo>
                  <a:cubicBezTo>
                    <a:pt x="0" y="120000"/>
                    <a:pt x="0" y="120000"/>
                    <a:pt x="0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54545"/>
                    <a:pt x="106956" y="0"/>
                    <a:pt x="91304" y="0"/>
                  </a:cubicBezTo>
                  <a:close/>
                </a:path>
              </a:pathLst>
            </a:custGeom>
            <a:solidFill>
              <a:srgbClr val="741B47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49803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93;p9">
              <a:extLst>
                <a:ext uri="{FF2B5EF4-FFF2-40B4-BE49-F238E27FC236}">
                  <a16:creationId xmlns:a16="http://schemas.microsoft.com/office/drawing/2014/main" id="{4D516059-9F4F-4819-A598-90746DC3BF2E}"/>
                </a:ext>
              </a:extLst>
            </p:cNvPr>
            <p:cNvSpPr/>
            <p:nvPr/>
          </p:nvSpPr>
          <p:spPr>
            <a:xfrm>
              <a:off x="6020970" y="2891964"/>
              <a:ext cx="118356" cy="152663"/>
            </a:xfrm>
            <a:prstGeom prst="ellipse">
              <a:avLst/>
            </a:prstGeom>
            <a:solidFill>
              <a:srgbClr val="741B47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49803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94;p9">
              <a:extLst>
                <a:ext uri="{FF2B5EF4-FFF2-40B4-BE49-F238E27FC236}">
                  <a16:creationId xmlns:a16="http://schemas.microsoft.com/office/drawing/2014/main" id="{56FB8A0F-FDD6-46F2-9C39-5EF247EF824F}"/>
                </a:ext>
              </a:extLst>
            </p:cNvPr>
            <p:cNvSpPr/>
            <p:nvPr/>
          </p:nvSpPr>
          <p:spPr>
            <a:xfrm>
              <a:off x="5986946" y="3056134"/>
              <a:ext cx="185273" cy="58669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9010" y="0"/>
                  </a:moveTo>
                  <a:cubicBezTo>
                    <a:pt x="90989" y="0"/>
                    <a:pt x="90989" y="0"/>
                    <a:pt x="90989" y="0"/>
                  </a:cubicBezTo>
                  <a:cubicBezTo>
                    <a:pt x="106813" y="0"/>
                    <a:pt x="120000" y="54545"/>
                    <a:pt x="120000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0" y="120000"/>
                    <a:pt x="0" y="120000"/>
                    <a:pt x="0" y="120000"/>
                  </a:cubicBezTo>
                  <a:cubicBezTo>
                    <a:pt x="0" y="120000"/>
                    <a:pt x="0" y="120000"/>
                    <a:pt x="0" y="120000"/>
                  </a:cubicBezTo>
                  <a:cubicBezTo>
                    <a:pt x="0" y="54545"/>
                    <a:pt x="13186" y="0"/>
                    <a:pt x="29010" y="0"/>
                  </a:cubicBezTo>
                  <a:close/>
                </a:path>
              </a:pathLst>
            </a:custGeom>
            <a:solidFill>
              <a:srgbClr val="741B47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49803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050716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B2B88-3DDC-4986-8D89-A3EDC5187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an Online Community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3E28DE-DA44-4ED0-B0F8-EE01B9ACB982}"/>
              </a:ext>
            </a:extLst>
          </p:cNvPr>
          <p:cNvSpPr txBox="1">
            <a:spLocks/>
          </p:cNvSpPr>
          <p:nvPr/>
        </p:nvSpPr>
        <p:spPr>
          <a:xfrm>
            <a:off x="365760" y="937454"/>
            <a:ext cx="11658600" cy="4610100"/>
          </a:xfrm>
          <a:prstGeom prst="rect">
            <a:avLst/>
          </a:prstGeom>
        </p:spPr>
        <p:txBody>
          <a:bodyPr/>
          <a:lstStyle>
            <a:lvl1pPr marL="230188" indent="-230188" algn="l" rtl="0" eaLnBrk="1" fontAlgn="base" hangingPunct="1">
              <a:lnSpc>
                <a:spcPct val="90000"/>
              </a:lnSpc>
              <a:spcBef>
                <a:spcPts val="14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5475" indent="-279400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0188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88" indent="-173038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2725" indent="-222250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400"/>
              </a:spcBef>
              <a:buFont typeface="Arial" charset="0"/>
              <a:buNone/>
            </a:pPr>
            <a:r>
              <a:rPr lang="en-US" b="1" dirty="0"/>
              <a:t>https://bssw.io </a:t>
            </a:r>
          </a:p>
          <a:p>
            <a:pPr>
              <a:spcBef>
                <a:spcPts val="400"/>
              </a:spcBef>
            </a:pPr>
            <a:r>
              <a:rPr lang="en-US" sz="2000" b="1" dirty="0">
                <a:solidFill>
                  <a:schemeClr val="accent1"/>
                </a:solidFill>
              </a:rPr>
              <a:t>New </a:t>
            </a:r>
            <a:r>
              <a:rPr lang="en-US" sz="2000" b="1" u="sng" dirty="0">
                <a:solidFill>
                  <a:schemeClr val="accent1"/>
                </a:solidFill>
              </a:rPr>
              <a:t>community-based resource</a:t>
            </a:r>
            <a:r>
              <a:rPr lang="en-US" sz="2000" b="1" dirty="0">
                <a:solidFill>
                  <a:schemeClr val="accent1"/>
                </a:solidFill>
              </a:rPr>
              <a:t> for scientific software </a:t>
            </a:r>
            <a:br>
              <a:rPr lang="en-US" sz="2000" b="1" dirty="0">
                <a:solidFill>
                  <a:schemeClr val="accent1"/>
                </a:solidFill>
              </a:rPr>
            </a:br>
            <a:r>
              <a:rPr lang="en-US" sz="2000" b="1" dirty="0">
                <a:solidFill>
                  <a:schemeClr val="accent1"/>
                </a:solidFill>
              </a:rPr>
              <a:t>improvement</a:t>
            </a:r>
          </a:p>
          <a:p>
            <a:pPr>
              <a:spcBef>
                <a:spcPts val="400"/>
              </a:spcBef>
            </a:pPr>
            <a:r>
              <a:rPr lang="en-US" sz="2000" dirty="0"/>
              <a:t>A central hub for sharing information on practices, techniques, experiences, and tools to improve developer productivity and software sustainability for computational science &amp; engineering (CSE)</a:t>
            </a:r>
            <a:endParaRPr lang="en-US" dirty="0"/>
          </a:p>
          <a:p>
            <a:pPr marL="0" indent="0">
              <a:buFont typeface="Arial" charset="0"/>
              <a:buNone/>
            </a:pPr>
            <a:r>
              <a:rPr lang="en-US" b="1" dirty="0"/>
              <a:t>Goals</a:t>
            </a:r>
          </a:p>
          <a:p>
            <a:pPr>
              <a:spcBef>
                <a:spcPts val="400"/>
              </a:spcBef>
            </a:pPr>
            <a:r>
              <a:rPr lang="en-US" sz="2000" dirty="0"/>
              <a:t>Raise awareness of the importance of </a:t>
            </a:r>
            <a:r>
              <a:rPr lang="en-US" sz="2000" b="1" dirty="0"/>
              <a:t>good software practices </a:t>
            </a:r>
            <a:r>
              <a:rPr lang="en-US" sz="2000" dirty="0"/>
              <a:t>to scientific productivity and to the quality and reliability of computationally-based scientific results</a:t>
            </a:r>
          </a:p>
          <a:p>
            <a:pPr>
              <a:spcBef>
                <a:spcPts val="400"/>
              </a:spcBef>
            </a:pPr>
            <a:r>
              <a:rPr lang="en-US" sz="2000" dirty="0"/>
              <a:t>Raise awareness of the </a:t>
            </a:r>
            <a:r>
              <a:rPr lang="en-US" sz="2000" b="1" dirty="0"/>
              <a:t>increasing challenges </a:t>
            </a:r>
            <a:r>
              <a:rPr lang="en-US" sz="2000" dirty="0"/>
              <a:t>facing CSE software developers as high-end computing heads to extreme scales</a:t>
            </a:r>
          </a:p>
          <a:p>
            <a:pPr>
              <a:spcBef>
                <a:spcPts val="400"/>
              </a:spcBef>
            </a:pPr>
            <a:r>
              <a:rPr lang="en-US" sz="2000" dirty="0"/>
              <a:t>Help CSE researchers </a:t>
            </a:r>
            <a:r>
              <a:rPr lang="en-US" sz="2000" b="1" dirty="0"/>
              <a:t>increase effectiveness </a:t>
            </a:r>
            <a:r>
              <a:rPr lang="en-US" sz="2000" dirty="0"/>
              <a:t>as well as leverage and impact</a:t>
            </a:r>
          </a:p>
          <a:p>
            <a:pPr>
              <a:spcBef>
                <a:spcPts val="400"/>
              </a:spcBef>
            </a:pPr>
            <a:r>
              <a:rPr lang="en-US" sz="2000" b="1" dirty="0"/>
              <a:t>Facilitate CSE collaboration via software</a:t>
            </a:r>
            <a:r>
              <a:rPr lang="en-US" sz="2000" dirty="0"/>
              <a:t> in order to advance scientific discoveries</a:t>
            </a:r>
          </a:p>
          <a:p>
            <a:pPr marL="0" indent="0">
              <a:buFont typeface="Arial" charset="0"/>
              <a:buNone/>
            </a:pPr>
            <a:r>
              <a:rPr lang="en-US" b="1" dirty="0"/>
              <a:t>Site users can…</a:t>
            </a:r>
          </a:p>
          <a:p>
            <a:pPr>
              <a:spcBef>
                <a:spcPts val="400"/>
              </a:spcBef>
            </a:pPr>
            <a:r>
              <a:rPr lang="en-US" sz="2000" b="1" dirty="0"/>
              <a:t>Find information </a:t>
            </a:r>
            <a:r>
              <a:rPr lang="en-US" sz="2000" dirty="0"/>
              <a:t>on scientific software topics</a:t>
            </a:r>
          </a:p>
          <a:p>
            <a:pPr>
              <a:spcBef>
                <a:spcPts val="400"/>
              </a:spcBef>
            </a:pPr>
            <a:r>
              <a:rPr lang="en-US" sz="2000" b="1" dirty="0"/>
              <a:t>Contribute new resources </a:t>
            </a:r>
            <a:r>
              <a:rPr lang="en-US" sz="2000" dirty="0"/>
              <a:t>based on your experiences</a:t>
            </a:r>
          </a:p>
          <a:p>
            <a:pPr>
              <a:spcBef>
                <a:spcPts val="400"/>
              </a:spcBef>
            </a:pPr>
            <a:r>
              <a:rPr lang="en-US" sz="2000" dirty="0"/>
              <a:t>Create content tailored to the unique needs and </a:t>
            </a:r>
            <a:br>
              <a:rPr lang="en-US" sz="2000" dirty="0"/>
            </a:br>
            <a:r>
              <a:rPr lang="en-US" sz="2000" dirty="0"/>
              <a:t>perspectives of a focused scientific domain</a:t>
            </a:r>
          </a:p>
        </p:txBody>
      </p:sp>
      <p:pic>
        <p:nvPicPr>
          <p:cNvPr id="4" name="Picture 3" descr="Screen Shot 2017-01-21 at 6.45.35 PM.png">
            <a:extLst>
              <a:ext uri="{FF2B5EF4-FFF2-40B4-BE49-F238E27FC236}">
                <a16:creationId xmlns:a16="http://schemas.microsoft.com/office/drawing/2014/main" id="{4305FC7E-611D-4E7E-952D-9882E099EE9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3534" y="320039"/>
            <a:ext cx="3357819" cy="1440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104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762F3-DF7B-4C71-A4DF-612EBC22E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760" y="411480"/>
            <a:ext cx="6603076" cy="914400"/>
          </a:xfrm>
        </p:spPr>
        <p:txBody>
          <a:bodyPr/>
          <a:lstStyle/>
          <a:p>
            <a:r>
              <a:rPr lang="en-US" dirty="0"/>
              <a:t>Advancing Scientific Productivity through Better Scientific Software: </a:t>
            </a:r>
            <a:r>
              <a:rPr lang="en-US" b="0" dirty="0"/>
              <a:t>Developer Productivity and Software Sustainability Report</a:t>
            </a:r>
            <a:endParaRPr lang="en-US" dirty="0"/>
          </a:p>
        </p:txBody>
      </p:sp>
      <p:sp>
        <p:nvSpPr>
          <p:cNvPr id="4" name="Google Shape;100;p10">
            <a:extLst>
              <a:ext uri="{FF2B5EF4-FFF2-40B4-BE49-F238E27FC236}">
                <a16:creationId xmlns:a16="http://schemas.microsoft.com/office/drawing/2014/main" id="{E4940846-874D-44C5-A820-8F03761002A9}"/>
              </a:ext>
            </a:extLst>
          </p:cNvPr>
          <p:cNvSpPr/>
          <p:nvPr/>
        </p:nvSpPr>
        <p:spPr>
          <a:xfrm>
            <a:off x="7564582" y="6023634"/>
            <a:ext cx="4441659" cy="72550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850" tIns="60925" rIns="121850" bIns="609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101;p10">
            <a:extLst>
              <a:ext uri="{FF2B5EF4-FFF2-40B4-BE49-F238E27FC236}">
                <a16:creationId xmlns:a16="http://schemas.microsoft.com/office/drawing/2014/main" id="{F836286A-8EB8-46B3-BF28-0B066EC300C0}"/>
              </a:ext>
            </a:extLst>
          </p:cNvPr>
          <p:cNvSpPr txBox="1"/>
          <p:nvPr/>
        </p:nvSpPr>
        <p:spPr>
          <a:xfrm>
            <a:off x="365750" y="6100175"/>
            <a:ext cx="11478600" cy="4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8850" tIns="91425" rIns="118850" bIns="914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 i="0" u="none" strike="noStrike" cap="none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</a:rPr>
              <a:t>https://exascaleproject.org/better-scientific-productivity-through-better-scientific-software-the-ideas-report</a:t>
            </a:r>
            <a:endParaRPr>
              <a:solidFill>
                <a:srgbClr val="1155CC"/>
              </a:solidFill>
            </a:endParaRPr>
          </a:p>
        </p:txBody>
      </p:sp>
      <p:pic>
        <p:nvPicPr>
          <p:cNvPr id="6" name="Google Shape;102;p10">
            <a:extLst>
              <a:ext uri="{FF2B5EF4-FFF2-40B4-BE49-F238E27FC236}">
                <a16:creationId xmlns:a16="http://schemas.microsoft.com/office/drawing/2014/main" id="{DE7B22A0-6F6B-408C-B7E0-FF3B65554F03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018868" y="165044"/>
            <a:ext cx="4987373" cy="4864156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7" name="Google Shape;103;p10">
            <a:extLst>
              <a:ext uri="{FF2B5EF4-FFF2-40B4-BE49-F238E27FC236}">
                <a16:creationId xmlns:a16="http://schemas.microsoft.com/office/drawing/2014/main" id="{E774FC02-82ED-4801-8CAF-6A9F312AEFE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04829" y="1468490"/>
            <a:ext cx="3364065" cy="4525648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8" name="Google Shape;104;p10">
            <a:extLst>
              <a:ext uri="{FF2B5EF4-FFF2-40B4-BE49-F238E27FC236}">
                <a16:creationId xmlns:a16="http://schemas.microsoft.com/office/drawing/2014/main" id="{9A735C52-795E-46FE-9AE8-AD3DA8A28446}"/>
              </a:ext>
            </a:extLst>
          </p:cNvPr>
          <p:cNvSpPr txBox="1"/>
          <p:nvPr/>
        </p:nvSpPr>
        <p:spPr>
          <a:xfrm>
            <a:off x="365761" y="2007057"/>
            <a:ext cx="5241825" cy="3874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8850" tIns="91425" rIns="118850" bIns="914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Disruptive changes in computer architectures and the complexities of tackling new frontiers in extreme-scale modeling, simulation, and analysis present daunting challenges to software productivity and  sustainability.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7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This newly released report explains the IDEAS approach, outcomes, and impact of work (in partnership with the ECP and broader computational science community).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7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Target readers are all those who care about the quality and integrity of scientific discoveries based on simulation and analysis. While the difficulties of extreme-scale computing intensify software challenges, issues are relevant across all computing scales, given universal increases in complexity and the need to ensure the trustworthiness of computational results.</a:t>
            </a:r>
            <a:endParaRPr dirty="0"/>
          </a:p>
        </p:txBody>
      </p:sp>
      <p:sp>
        <p:nvSpPr>
          <p:cNvPr id="9" name="Google Shape;105;p10">
            <a:extLst>
              <a:ext uri="{FF2B5EF4-FFF2-40B4-BE49-F238E27FC236}">
                <a16:creationId xmlns:a16="http://schemas.microsoft.com/office/drawing/2014/main" id="{370F8180-1718-470B-A170-B0862377D159}"/>
              </a:ext>
            </a:extLst>
          </p:cNvPr>
          <p:cNvSpPr txBox="1"/>
          <p:nvPr/>
        </p:nvSpPr>
        <p:spPr>
          <a:xfrm>
            <a:off x="10368357" y="5141830"/>
            <a:ext cx="1637884" cy="433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8850" tIns="91425" rIns="118850" bIns="914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January 2020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8316375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58CB878-0734-4463-835E-512589947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Follow IDEAS and </a:t>
            </a:r>
            <a:r>
              <a:rPr lang="en-US" dirty="0" err="1"/>
              <a:t>BSSw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2680D0-A841-4E56-972F-EBFB89AD4D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IDEAS Productivity mailing list: </a:t>
            </a:r>
            <a:r>
              <a:rPr lang="en-US" dirty="0">
                <a:hlinkClick r:id="rId2"/>
              </a:rPr>
              <a:t>http://eepurl.com/cQCyJ5</a:t>
            </a:r>
            <a:endParaRPr lang="en-US" dirty="0"/>
          </a:p>
          <a:p>
            <a:pPr lvl="1"/>
            <a:r>
              <a:rPr lang="en-US" dirty="0"/>
              <a:t>Announcements of IDEAS-organized events</a:t>
            </a:r>
          </a:p>
          <a:p>
            <a:pPr lvl="2"/>
            <a:r>
              <a:rPr lang="en-US" dirty="0"/>
              <a:t>Best Practices for HPC Software Developers webinar series</a:t>
            </a:r>
          </a:p>
          <a:p>
            <a:pPr lvl="2"/>
            <a:r>
              <a:rPr lang="en-US" dirty="0"/>
              <a:t>Major scientific meetings (e.g., SIAM, ISC, SC, etc.)</a:t>
            </a:r>
          </a:p>
          <a:p>
            <a:pPr lvl="1"/>
            <a:r>
              <a:rPr lang="en-US" dirty="0"/>
              <a:t>Typically 1-2 messages per month</a:t>
            </a:r>
          </a:p>
          <a:p>
            <a:pPr>
              <a:spcBef>
                <a:spcPts val="2400"/>
              </a:spcBef>
            </a:pPr>
            <a:r>
              <a:rPr lang="en-US" dirty="0" err="1"/>
              <a:t>BSSw</a:t>
            </a:r>
            <a:r>
              <a:rPr lang="en-US" dirty="0"/>
              <a:t> Digest: </a:t>
            </a:r>
            <a:r>
              <a:rPr lang="en-US" dirty="0">
                <a:hlinkClick r:id="rId3"/>
              </a:rPr>
              <a:t>https://bssw.io/pages/receive-our-email-digest</a:t>
            </a:r>
            <a:endParaRPr lang="en-US" dirty="0"/>
          </a:p>
          <a:p>
            <a:pPr lvl="1"/>
            <a:r>
              <a:rPr lang="en-US" dirty="0"/>
              <a:t>Updates on </a:t>
            </a:r>
            <a:r>
              <a:rPr lang="en-US" dirty="0" err="1"/>
              <a:t>BSSw</a:t>
            </a:r>
            <a:r>
              <a:rPr lang="en-US" dirty="0"/>
              <a:t> content</a:t>
            </a:r>
          </a:p>
          <a:p>
            <a:pPr lvl="2"/>
            <a:r>
              <a:rPr lang="en-US" dirty="0"/>
              <a:t>New blog posts, events, and resources</a:t>
            </a:r>
          </a:p>
          <a:p>
            <a:pPr lvl="2"/>
            <a:r>
              <a:rPr lang="en-US" dirty="0" err="1"/>
              <a:t>BSSw</a:t>
            </a:r>
            <a:r>
              <a:rPr lang="en-US" dirty="0"/>
              <a:t> Fellowship</a:t>
            </a:r>
          </a:p>
          <a:p>
            <a:pPr lvl="1"/>
            <a:r>
              <a:rPr lang="en-US" dirty="0"/>
              <a:t>Typically 1-2 messages per month</a:t>
            </a:r>
          </a:p>
          <a:p>
            <a:pPr lvl="1"/>
            <a:r>
              <a:rPr lang="en-US" dirty="0"/>
              <a:t>Also: RSS feed: </a:t>
            </a:r>
            <a:r>
              <a:rPr lang="en-US" dirty="0">
                <a:hlinkClick r:id="rId4"/>
              </a:rPr>
              <a:t>https://bssw.io/items.rss</a:t>
            </a:r>
            <a:endParaRPr lang="en-US" dirty="0"/>
          </a:p>
        </p:txBody>
      </p:sp>
      <p:pic>
        <p:nvPicPr>
          <p:cNvPr id="5" name="Picture 4" descr="Screen Shot 2017-01-21 at 6.45.35 PM.png">
            <a:extLst>
              <a:ext uri="{FF2B5EF4-FFF2-40B4-BE49-F238E27FC236}">
                <a16:creationId xmlns:a16="http://schemas.microsoft.com/office/drawing/2014/main" id="{DDAA8357-C3CA-4399-9F08-27998285347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4938" y="4462547"/>
            <a:ext cx="2109916" cy="905256"/>
          </a:xfrm>
          <a:prstGeom prst="rect">
            <a:avLst/>
          </a:prstGeom>
        </p:spPr>
      </p:pic>
      <p:pic>
        <p:nvPicPr>
          <p:cNvPr id="6" name="Picture 5" descr="IDEAS_logo.png">
            <a:extLst>
              <a:ext uri="{FF2B5EF4-FFF2-40B4-BE49-F238E27FC236}">
                <a16:creationId xmlns:a16="http://schemas.microsoft.com/office/drawing/2014/main" id="{08B06B33-62C4-499E-82D4-2CD7AD8844F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84892" y="2326640"/>
            <a:ext cx="2350008" cy="815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5079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0AE8A-F2D6-4316-8EA0-65A0A8845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5" dirty="0">
                <a:solidFill>
                  <a:srgbClr val="000000"/>
                </a:solidFill>
                <a:cs typeface="Arial"/>
              </a:rPr>
              <a:t>The RAPIDS</a:t>
            </a:r>
            <a:r>
              <a:rPr lang="en-US" spc="-70" dirty="0">
                <a:solidFill>
                  <a:srgbClr val="000000"/>
                </a:solidFill>
                <a:cs typeface="Arial"/>
              </a:rPr>
              <a:t> </a:t>
            </a:r>
            <a:r>
              <a:rPr lang="en-US" spc="-5" dirty="0">
                <a:solidFill>
                  <a:srgbClr val="000000"/>
                </a:solidFill>
                <a:cs typeface="Arial"/>
              </a:rPr>
              <a:t>Institute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795D2B-17E8-4B8D-B480-2CD072242E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760" y="1855124"/>
            <a:ext cx="8649911" cy="4047778"/>
          </a:xfrm>
        </p:spPr>
        <p:txBody>
          <a:bodyPr/>
          <a:lstStyle/>
          <a:p>
            <a:pPr marL="186055" indent="-173355">
              <a:lnSpc>
                <a:spcPct val="100000"/>
              </a:lnSpc>
              <a:spcBef>
                <a:spcPts val="100"/>
              </a:spcBef>
              <a:buFont typeface="Wingdings"/>
              <a:buChar char=""/>
              <a:tabLst>
                <a:tab pos="186055" algn="l"/>
              </a:tabLst>
            </a:pPr>
            <a:r>
              <a:rPr lang="en-US" sz="2000" b="1" spc="-20" dirty="0">
                <a:solidFill>
                  <a:srgbClr val="232425"/>
                </a:solidFill>
                <a:latin typeface="Arial"/>
                <a:cs typeface="Arial"/>
              </a:rPr>
              <a:t>Technology </a:t>
            </a:r>
            <a:r>
              <a:rPr lang="en-US" sz="2000" b="1" spc="-5" dirty="0">
                <a:solidFill>
                  <a:srgbClr val="232425"/>
                </a:solidFill>
                <a:latin typeface="Arial"/>
                <a:cs typeface="Arial"/>
              </a:rPr>
              <a:t>Focus</a:t>
            </a:r>
            <a:r>
              <a:rPr lang="en-US" sz="2000" b="1" spc="-45" dirty="0">
                <a:solidFill>
                  <a:srgbClr val="232425"/>
                </a:solidFill>
                <a:latin typeface="Arial"/>
                <a:cs typeface="Arial"/>
              </a:rPr>
              <a:t> </a:t>
            </a:r>
            <a:r>
              <a:rPr lang="en-US" sz="2000" b="1" spc="-5" dirty="0">
                <a:solidFill>
                  <a:srgbClr val="232425"/>
                </a:solidFill>
                <a:latin typeface="Arial"/>
                <a:cs typeface="Arial"/>
              </a:rPr>
              <a:t>Areas</a:t>
            </a:r>
            <a:endParaRPr lang="en-US" sz="2000" dirty="0">
              <a:latin typeface="Arial"/>
              <a:cs typeface="Arial"/>
            </a:endParaRPr>
          </a:p>
          <a:p>
            <a:pPr marL="532765" marR="482600" lvl="1" indent="-236854">
              <a:lnSpc>
                <a:spcPct val="100000"/>
              </a:lnSpc>
              <a:spcBef>
                <a:spcPts val="65"/>
              </a:spcBef>
              <a:buFont typeface="Arial"/>
              <a:buChar char="–"/>
              <a:tabLst>
                <a:tab pos="533400" algn="l"/>
              </a:tabLst>
            </a:pPr>
            <a:r>
              <a:rPr lang="en-US" b="1" spc="-5" dirty="0">
                <a:solidFill>
                  <a:srgbClr val="232425"/>
                </a:solidFill>
                <a:latin typeface="Arial"/>
                <a:cs typeface="Arial"/>
              </a:rPr>
              <a:t>Data Understanding </a:t>
            </a:r>
            <a:r>
              <a:rPr lang="en-US" dirty="0">
                <a:solidFill>
                  <a:srgbClr val="232425"/>
                </a:solidFill>
                <a:latin typeface="Arial"/>
                <a:cs typeface="Arial"/>
              </a:rPr>
              <a:t>– </a:t>
            </a:r>
            <a:r>
              <a:rPr lang="en-US" spc="-5" dirty="0">
                <a:solidFill>
                  <a:srgbClr val="232425"/>
                </a:solidFill>
                <a:latin typeface="Arial"/>
                <a:cs typeface="Arial"/>
              </a:rPr>
              <a:t>scalable methods, robust  infrastructure, machine</a:t>
            </a:r>
            <a:r>
              <a:rPr lang="en-US" spc="10" dirty="0">
                <a:solidFill>
                  <a:srgbClr val="232425"/>
                </a:solidFill>
                <a:latin typeface="Arial"/>
                <a:cs typeface="Arial"/>
              </a:rPr>
              <a:t> </a:t>
            </a:r>
            <a:r>
              <a:rPr lang="en-US" spc="-5" dirty="0">
                <a:solidFill>
                  <a:srgbClr val="232425"/>
                </a:solidFill>
                <a:latin typeface="Arial"/>
                <a:cs typeface="Arial"/>
              </a:rPr>
              <a:t>learning</a:t>
            </a:r>
            <a:endParaRPr lang="en-US" dirty="0">
              <a:latin typeface="Arial"/>
              <a:cs typeface="Arial"/>
            </a:endParaRPr>
          </a:p>
          <a:p>
            <a:pPr marL="532765" marR="5080" lvl="1" indent="-236854">
              <a:lnSpc>
                <a:spcPct val="100000"/>
              </a:lnSpc>
              <a:spcBef>
                <a:spcPts val="15"/>
              </a:spcBef>
              <a:buFont typeface="Arial"/>
              <a:buChar char="–"/>
              <a:tabLst>
                <a:tab pos="533400" algn="l"/>
              </a:tabLst>
            </a:pPr>
            <a:r>
              <a:rPr lang="en-US" b="1" spc="-5" dirty="0">
                <a:solidFill>
                  <a:srgbClr val="232425"/>
                </a:solidFill>
                <a:latin typeface="Arial"/>
                <a:cs typeface="Arial"/>
              </a:rPr>
              <a:t>Scientific Data Management </a:t>
            </a:r>
            <a:r>
              <a:rPr lang="en-US" dirty="0">
                <a:solidFill>
                  <a:srgbClr val="232425"/>
                </a:solidFill>
                <a:latin typeface="Arial"/>
                <a:cs typeface="Arial"/>
              </a:rPr>
              <a:t>– I/O </a:t>
            </a:r>
            <a:r>
              <a:rPr lang="en-US" spc="-5" dirty="0">
                <a:solidFill>
                  <a:srgbClr val="232425"/>
                </a:solidFill>
                <a:latin typeface="Arial"/>
                <a:cs typeface="Arial"/>
              </a:rPr>
              <a:t>libraries, coupling,  knowledge management</a:t>
            </a:r>
            <a:endParaRPr lang="en-US" dirty="0">
              <a:latin typeface="Arial"/>
              <a:cs typeface="Arial"/>
            </a:endParaRPr>
          </a:p>
          <a:p>
            <a:pPr marL="532765" marR="400685" lvl="1" indent="-236854">
              <a:lnSpc>
                <a:spcPct val="100000"/>
              </a:lnSpc>
              <a:spcBef>
                <a:spcPts val="90"/>
              </a:spcBef>
              <a:buFont typeface="Arial"/>
              <a:buChar char="–"/>
              <a:tabLst>
                <a:tab pos="533400" algn="l"/>
              </a:tabLst>
            </a:pPr>
            <a:r>
              <a:rPr lang="en-US" b="1" spc="-5" dirty="0">
                <a:solidFill>
                  <a:srgbClr val="232425"/>
                </a:solidFill>
                <a:latin typeface="Arial"/>
                <a:cs typeface="Arial"/>
              </a:rPr>
              <a:t>Platform Readiness </a:t>
            </a:r>
            <a:r>
              <a:rPr lang="en-US" dirty="0">
                <a:solidFill>
                  <a:srgbClr val="232425"/>
                </a:solidFill>
                <a:latin typeface="Arial"/>
                <a:cs typeface="Arial"/>
              </a:rPr>
              <a:t>– </a:t>
            </a:r>
            <a:r>
              <a:rPr lang="en-US" spc="-5" dirty="0">
                <a:solidFill>
                  <a:srgbClr val="232425"/>
                </a:solidFill>
                <a:latin typeface="Arial"/>
                <a:cs typeface="Arial"/>
              </a:rPr>
              <a:t>hybrid programming, deep  memory </a:t>
            </a:r>
            <a:r>
              <a:rPr lang="en-US" spc="-15" dirty="0">
                <a:solidFill>
                  <a:srgbClr val="232425"/>
                </a:solidFill>
                <a:latin typeface="Arial"/>
                <a:cs typeface="Arial"/>
              </a:rPr>
              <a:t>hierarchy, </a:t>
            </a:r>
            <a:r>
              <a:rPr lang="en-US" spc="-5" dirty="0">
                <a:solidFill>
                  <a:srgbClr val="232425"/>
                </a:solidFill>
                <a:latin typeface="Arial"/>
                <a:cs typeface="Arial"/>
              </a:rPr>
              <a:t>autotuning,</a:t>
            </a:r>
            <a:r>
              <a:rPr lang="en-US" spc="40" dirty="0">
                <a:solidFill>
                  <a:srgbClr val="232425"/>
                </a:solidFill>
                <a:latin typeface="Arial"/>
                <a:cs typeface="Arial"/>
              </a:rPr>
              <a:t> </a:t>
            </a:r>
            <a:r>
              <a:rPr lang="en-US" spc="-5" dirty="0">
                <a:solidFill>
                  <a:srgbClr val="232425"/>
                </a:solidFill>
                <a:latin typeface="Arial"/>
                <a:cs typeface="Arial"/>
              </a:rPr>
              <a:t>correctness</a:t>
            </a:r>
            <a:endParaRPr lang="en-US" dirty="0">
              <a:latin typeface="Arial"/>
              <a:cs typeface="Arial"/>
            </a:endParaRPr>
          </a:p>
          <a:p>
            <a:pPr marL="186055" indent="-173355">
              <a:lnSpc>
                <a:spcPct val="100000"/>
              </a:lnSpc>
              <a:spcBef>
                <a:spcPts val="515"/>
              </a:spcBef>
              <a:buFont typeface="Wingdings"/>
              <a:buChar char=""/>
              <a:tabLst>
                <a:tab pos="186055" algn="l"/>
              </a:tabLst>
            </a:pPr>
            <a:r>
              <a:rPr lang="en-US" sz="2000" b="1" spc="-5" dirty="0">
                <a:solidFill>
                  <a:srgbClr val="232425"/>
                </a:solidFill>
                <a:latin typeface="Arial"/>
                <a:cs typeface="Arial"/>
              </a:rPr>
              <a:t>Application Engagement</a:t>
            </a:r>
            <a:endParaRPr lang="en-US" sz="2000" dirty="0">
              <a:latin typeface="Arial"/>
              <a:cs typeface="Arial"/>
            </a:endParaRPr>
          </a:p>
          <a:p>
            <a:pPr marL="533400" lvl="1" indent="-236854">
              <a:lnSpc>
                <a:spcPct val="100000"/>
              </a:lnSpc>
              <a:buFont typeface="Arial"/>
              <a:buChar char="–"/>
              <a:tabLst>
                <a:tab pos="533400" algn="l"/>
              </a:tabLst>
            </a:pPr>
            <a:r>
              <a:rPr lang="en-US" i="1" spc="-10" dirty="0">
                <a:solidFill>
                  <a:srgbClr val="232425"/>
                </a:solidFill>
                <a:latin typeface="Arial"/>
                <a:cs typeface="Arial"/>
              </a:rPr>
              <a:t>Tiger </a:t>
            </a:r>
            <a:r>
              <a:rPr lang="en-US" i="1" spc="-35" dirty="0">
                <a:solidFill>
                  <a:srgbClr val="232425"/>
                </a:solidFill>
                <a:latin typeface="Arial"/>
                <a:cs typeface="Arial"/>
              </a:rPr>
              <a:t>Teams </a:t>
            </a:r>
            <a:r>
              <a:rPr lang="en-US" spc="-5" dirty="0">
                <a:solidFill>
                  <a:srgbClr val="232425"/>
                </a:solidFill>
                <a:latin typeface="Arial"/>
                <a:cs typeface="Arial"/>
              </a:rPr>
              <a:t>engage experts in multiple</a:t>
            </a:r>
            <a:r>
              <a:rPr lang="en-US" spc="70" dirty="0">
                <a:solidFill>
                  <a:srgbClr val="232425"/>
                </a:solidFill>
                <a:latin typeface="Arial"/>
                <a:cs typeface="Arial"/>
              </a:rPr>
              <a:t> </a:t>
            </a:r>
            <a:r>
              <a:rPr lang="en-US" spc="-5" dirty="0">
                <a:solidFill>
                  <a:srgbClr val="232425"/>
                </a:solidFill>
                <a:latin typeface="Arial"/>
                <a:cs typeface="Arial"/>
              </a:rPr>
              <a:t>areas</a:t>
            </a:r>
            <a:endParaRPr lang="en-US" dirty="0">
              <a:latin typeface="Arial"/>
              <a:cs typeface="Arial"/>
            </a:endParaRPr>
          </a:p>
          <a:p>
            <a:pPr marL="533400" lvl="1" indent="-236854">
              <a:lnSpc>
                <a:spcPct val="100000"/>
              </a:lnSpc>
              <a:tabLst>
                <a:tab pos="533400" algn="l"/>
              </a:tabLst>
            </a:pPr>
            <a:r>
              <a:rPr lang="en-US" spc="-5" dirty="0">
                <a:solidFill>
                  <a:srgbClr val="232425"/>
                </a:solidFill>
                <a:latin typeface="Arial"/>
                <a:cs typeface="Arial"/>
              </a:rPr>
              <a:t>Software productivity: verification and validation,</a:t>
            </a:r>
            <a:r>
              <a:rPr lang="en-US" spc="35" dirty="0">
                <a:solidFill>
                  <a:srgbClr val="232425"/>
                </a:solidFill>
                <a:latin typeface="Arial"/>
                <a:cs typeface="Arial"/>
              </a:rPr>
              <a:t> </a:t>
            </a:r>
            <a:r>
              <a:rPr lang="en-US" dirty="0">
                <a:solidFill>
                  <a:srgbClr val="232425"/>
                </a:solidFill>
                <a:latin typeface="Arial"/>
                <a:cs typeface="Arial"/>
              </a:rPr>
              <a:t>etc.</a:t>
            </a:r>
            <a:endParaRPr lang="en-US" dirty="0">
              <a:latin typeface="Arial"/>
              <a:cs typeface="Arial"/>
            </a:endParaRPr>
          </a:p>
          <a:p>
            <a:pPr marL="533400" lvl="1" indent="-236854">
              <a:lnSpc>
                <a:spcPct val="100000"/>
              </a:lnSpc>
              <a:spcBef>
                <a:spcPts val="70"/>
              </a:spcBef>
              <a:tabLst>
                <a:tab pos="533400" algn="l"/>
              </a:tabLst>
            </a:pPr>
            <a:r>
              <a:rPr lang="en-US" spc="-5" dirty="0">
                <a:solidFill>
                  <a:srgbClr val="232425"/>
                </a:solidFill>
                <a:latin typeface="Arial"/>
                <a:cs typeface="Arial"/>
              </a:rPr>
              <a:t>Outreach activities connect with broader</a:t>
            </a:r>
            <a:r>
              <a:rPr lang="en-US" spc="50" dirty="0">
                <a:solidFill>
                  <a:srgbClr val="232425"/>
                </a:solidFill>
                <a:latin typeface="Arial"/>
                <a:cs typeface="Arial"/>
              </a:rPr>
              <a:t> </a:t>
            </a:r>
            <a:r>
              <a:rPr lang="en-US" spc="-5" dirty="0">
                <a:solidFill>
                  <a:srgbClr val="232425"/>
                </a:solidFill>
                <a:latin typeface="Arial"/>
                <a:cs typeface="Arial"/>
              </a:rPr>
              <a:t>community</a:t>
            </a:r>
            <a:endParaRPr lang="en-US" sz="2800" dirty="0"/>
          </a:p>
        </p:txBody>
      </p:sp>
      <p:sp>
        <p:nvSpPr>
          <p:cNvPr id="4" name="object 8">
            <a:extLst>
              <a:ext uri="{FF2B5EF4-FFF2-40B4-BE49-F238E27FC236}">
                <a16:creationId xmlns:a16="http://schemas.microsoft.com/office/drawing/2014/main" id="{EE67984B-EB86-409D-A037-3F1DAC5B6EC3}"/>
              </a:ext>
            </a:extLst>
          </p:cNvPr>
          <p:cNvSpPr txBox="1"/>
          <p:nvPr/>
        </p:nvSpPr>
        <p:spPr>
          <a:xfrm>
            <a:off x="437009" y="872728"/>
            <a:ext cx="11522071" cy="843821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12700" marR="5080">
              <a:spcBef>
                <a:spcPts val="340"/>
              </a:spcBef>
            </a:pPr>
            <a:r>
              <a:rPr sz="2400" b="1" spc="-5" dirty="0">
                <a:solidFill>
                  <a:srgbClr val="00609C"/>
                </a:solidFill>
                <a:latin typeface="Arial"/>
                <a:cs typeface="Arial"/>
              </a:rPr>
              <a:t>Solving computer science and data challenges for </a:t>
            </a:r>
            <a:r>
              <a:rPr sz="2400" b="1" dirty="0">
                <a:solidFill>
                  <a:srgbClr val="00609C"/>
                </a:solidFill>
                <a:latin typeface="Arial"/>
                <a:cs typeface="Arial"/>
              </a:rPr>
              <a:t>Office </a:t>
            </a:r>
            <a:r>
              <a:rPr sz="2400" b="1" spc="-5" dirty="0">
                <a:solidFill>
                  <a:srgbClr val="00609C"/>
                </a:solidFill>
                <a:latin typeface="Arial"/>
                <a:cs typeface="Arial"/>
              </a:rPr>
              <a:t>of Science application teams  </a:t>
            </a:r>
            <a:r>
              <a:rPr sz="2400" b="1" dirty="0">
                <a:solidFill>
                  <a:srgbClr val="00609C"/>
                </a:solidFill>
                <a:latin typeface="Arial"/>
                <a:cs typeface="Arial"/>
              </a:rPr>
              <a:t>to </a:t>
            </a:r>
            <a:r>
              <a:rPr sz="2400" b="1" spc="-5" dirty="0">
                <a:solidFill>
                  <a:srgbClr val="00609C"/>
                </a:solidFill>
                <a:latin typeface="Arial"/>
                <a:cs typeface="Arial"/>
              </a:rPr>
              <a:t>achieve science </a:t>
            </a:r>
            <a:r>
              <a:rPr sz="2800" b="1" spc="-5" dirty="0">
                <a:solidFill>
                  <a:srgbClr val="00609C"/>
                </a:solidFill>
                <a:latin typeface="Arial"/>
                <a:cs typeface="Arial"/>
              </a:rPr>
              <a:t>breakthroughs</a:t>
            </a:r>
            <a:r>
              <a:rPr sz="2400" b="1" spc="-5" dirty="0">
                <a:solidFill>
                  <a:srgbClr val="00609C"/>
                </a:solidFill>
                <a:latin typeface="Arial"/>
                <a:cs typeface="Arial"/>
              </a:rPr>
              <a:t> on DOE</a:t>
            </a:r>
            <a:r>
              <a:rPr sz="2400" b="1" spc="15" dirty="0">
                <a:solidFill>
                  <a:srgbClr val="00609C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00609C"/>
                </a:solidFill>
                <a:latin typeface="Arial"/>
                <a:cs typeface="Arial"/>
              </a:rPr>
              <a:t>platforms.</a:t>
            </a:r>
            <a:endParaRPr sz="2400" dirty="0">
              <a:latin typeface="Arial"/>
              <a:cs typeface="Arial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05DC3AE-FF5E-4E1D-AB66-05D523B8591E}"/>
              </a:ext>
            </a:extLst>
          </p:cNvPr>
          <p:cNvGrpSpPr/>
          <p:nvPr/>
        </p:nvGrpSpPr>
        <p:grpSpPr>
          <a:xfrm>
            <a:off x="9866301" y="6120257"/>
            <a:ext cx="2088332" cy="401732"/>
            <a:chOff x="6924854" y="101627"/>
            <a:chExt cx="2088332" cy="401732"/>
          </a:xfrm>
        </p:grpSpPr>
        <p:sp>
          <p:nvSpPr>
            <p:cNvPr id="5" name="object 2">
              <a:extLst>
                <a:ext uri="{FF2B5EF4-FFF2-40B4-BE49-F238E27FC236}">
                  <a16:creationId xmlns:a16="http://schemas.microsoft.com/office/drawing/2014/main" id="{94751D46-807C-49B7-B947-A5962D9B964B}"/>
                </a:ext>
              </a:extLst>
            </p:cNvPr>
            <p:cNvSpPr txBox="1"/>
            <p:nvPr/>
          </p:nvSpPr>
          <p:spPr>
            <a:xfrm>
              <a:off x="7372976" y="101627"/>
              <a:ext cx="1472565" cy="400685"/>
            </a:xfrm>
            <a:prstGeom prst="rect">
              <a:avLst/>
            </a:prstGeom>
          </p:spPr>
          <p:txBody>
            <a:bodyPr vert="horz" wrap="square" lIns="0" tIns="1397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10"/>
                </a:spcBef>
              </a:pPr>
              <a:r>
                <a:rPr sz="2450" b="1" i="1" spc="280" dirty="0">
                  <a:solidFill>
                    <a:srgbClr val="DD1A21"/>
                  </a:solidFill>
                  <a:latin typeface="Arial"/>
                  <a:cs typeface="Arial"/>
                </a:rPr>
                <a:t>RAP</a:t>
              </a:r>
              <a:r>
                <a:rPr sz="2450" b="1" i="1" spc="-390" dirty="0">
                  <a:solidFill>
                    <a:srgbClr val="DD1A21"/>
                  </a:solidFill>
                  <a:latin typeface="Arial"/>
                  <a:cs typeface="Arial"/>
                </a:rPr>
                <a:t> </a:t>
              </a:r>
              <a:r>
                <a:rPr sz="2450" b="1" i="1" spc="305" dirty="0">
                  <a:solidFill>
                    <a:srgbClr val="DD1A21"/>
                  </a:solidFill>
                  <a:latin typeface="Arial"/>
                  <a:cs typeface="Arial"/>
                </a:rPr>
                <a:t>IDS</a:t>
              </a:r>
              <a:endParaRPr sz="2450">
                <a:latin typeface="Arial"/>
                <a:cs typeface="Arial"/>
              </a:endParaRPr>
            </a:p>
          </p:txBody>
        </p:sp>
        <p:sp>
          <p:nvSpPr>
            <p:cNvPr id="6" name="object 3">
              <a:extLst>
                <a:ext uri="{FF2B5EF4-FFF2-40B4-BE49-F238E27FC236}">
                  <a16:creationId xmlns:a16="http://schemas.microsoft.com/office/drawing/2014/main" id="{0BD16187-4B11-4906-AEC4-70DB46A66D5A}"/>
                </a:ext>
              </a:extLst>
            </p:cNvPr>
            <p:cNvSpPr/>
            <p:nvPr/>
          </p:nvSpPr>
          <p:spPr>
            <a:xfrm>
              <a:off x="7120886" y="113469"/>
              <a:ext cx="1892300" cy="389890"/>
            </a:xfrm>
            <a:custGeom>
              <a:avLst/>
              <a:gdLst/>
              <a:ahLst/>
              <a:cxnLst/>
              <a:rect l="l" t="t" r="r" b="b"/>
              <a:pathLst>
                <a:path w="1892300" h="389890">
                  <a:moveTo>
                    <a:pt x="1755516" y="389614"/>
                  </a:moveTo>
                  <a:lnTo>
                    <a:pt x="0" y="389614"/>
                  </a:lnTo>
                  <a:lnTo>
                    <a:pt x="143873" y="207351"/>
                  </a:lnTo>
                  <a:lnTo>
                    <a:pt x="93893" y="0"/>
                  </a:lnTo>
                  <a:lnTo>
                    <a:pt x="1892086" y="0"/>
                  </a:lnTo>
                  <a:lnTo>
                    <a:pt x="1755516" y="389614"/>
                  </a:lnTo>
                  <a:close/>
                </a:path>
              </a:pathLst>
            </a:custGeom>
            <a:ln w="34219">
              <a:solidFill>
                <a:srgbClr val="27AAE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4">
              <a:extLst>
                <a:ext uri="{FF2B5EF4-FFF2-40B4-BE49-F238E27FC236}">
                  <a16:creationId xmlns:a16="http://schemas.microsoft.com/office/drawing/2014/main" id="{08B12683-3F51-4695-A760-2254277F5056}"/>
                </a:ext>
              </a:extLst>
            </p:cNvPr>
            <p:cNvSpPr/>
            <p:nvPr/>
          </p:nvSpPr>
          <p:spPr>
            <a:xfrm>
              <a:off x="6924854" y="220323"/>
              <a:ext cx="455295" cy="0"/>
            </a:xfrm>
            <a:custGeom>
              <a:avLst/>
              <a:gdLst/>
              <a:ahLst/>
              <a:cxnLst/>
              <a:rect l="l" t="t" r="r" b="b"/>
              <a:pathLst>
                <a:path w="455295">
                  <a:moveTo>
                    <a:pt x="454929" y="0"/>
                  </a:moveTo>
                  <a:lnTo>
                    <a:pt x="0" y="0"/>
                  </a:lnTo>
                </a:path>
              </a:pathLst>
            </a:custGeom>
            <a:ln w="34222">
              <a:solidFill>
                <a:srgbClr val="27AAE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5">
              <a:extLst>
                <a:ext uri="{FF2B5EF4-FFF2-40B4-BE49-F238E27FC236}">
                  <a16:creationId xmlns:a16="http://schemas.microsoft.com/office/drawing/2014/main" id="{ACF38229-8914-46EF-AF21-C8F425D69E28}"/>
                </a:ext>
              </a:extLst>
            </p:cNvPr>
            <p:cNvSpPr/>
            <p:nvPr/>
          </p:nvSpPr>
          <p:spPr>
            <a:xfrm>
              <a:off x="7084617" y="164819"/>
              <a:ext cx="278130" cy="0"/>
            </a:xfrm>
            <a:custGeom>
              <a:avLst/>
              <a:gdLst/>
              <a:ahLst/>
              <a:cxnLst/>
              <a:rect l="l" t="t" r="r" b="b"/>
              <a:pathLst>
                <a:path w="278129">
                  <a:moveTo>
                    <a:pt x="278094" y="0"/>
                  </a:moveTo>
                  <a:lnTo>
                    <a:pt x="0" y="0"/>
                  </a:lnTo>
                </a:path>
              </a:pathLst>
            </a:custGeom>
            <a:ln w="34222">
              <a:solidFill>
                <a:srgbClr val="27AAE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6">
              <a:extLst>
                <a:ext uri="{FF2B5EF4-FFF2-40B4-BE49-F238E27FC236}">
                  <a16:creationId xmlns:a16="http://schemas.microsoft.com/office/drawing/2014/main" id="{4BB4E9F5-3DDD-465A-9590-04C1564466E4}"/>
                </a:ext>
              </a:extLst>
            </p:cNvPr>
            <p:cNvSpPr/>
            <p:nvPr/>
          </p:nvSpPr>
          <p:spPr>
            <a:xfrm>
              <a:off x="7033402" y="275827"/>
              <a:ext cx="278130" cy="0"/>
            </a:xfrm>
            <a:custGeom>
              <a:avLst/>
              <a:gdLst/>
              <a:ahLst/>
              <a:cxnLst/>
              <a:rect l="l" t="t" r="r" b="b"/>
              <a:pathLst>
                <a:path w="278129">
                  <a:moveTo>
                    <a:pt x="278094" y="0"/>
                  </a:moveTo>
                  <a:lnTo>
                    <a:pt x="0" y="0"/>
                  </a:lnTo>
                </a:path>
              </a:pathLst>
            </a:custGeom>
            <a:ln w="34222">
              <a:solidFill>
                <a:srgbClr val="27AAE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0">
            <a:extLst>
              <a:ext uri="{FF2B5EF4-FFF2-40B4-BE49-F238E27FC236}">
                <a16:creationId xmlns:a16="http://schemas.microsoft.com/office/drawing/2014/main" id="{C2DF6CA2-0779-42A3-8BEC-92E820238472}"/>
              </a:ext>
            </a:extLst>
          </p:cNvPr>
          <p:cNvSpPr/>
          <p:nvPr/>
        </p:nvSpPr>
        <p:spPr>
          <a:xfrm>
            <a:off x="9398019" y="3487064"/>
            <a:ext cx="747395" cy="1628775"/>
          </a:xfrm>
          <a:custGeom>
            <a:avLst/>
            <a:gdLst/>
            <a:ahLst/>
            <a:cxnLst/>
            <a:rect l="l" t="t" r="r" b="b"/>
            <a:pathLst>
              <a:path w="747395" h="1628775">
                <a:moveTo>
                  <a:pt x="0" y="1628240"/>
                </a:moveTo>
                <a:lnTo>
                  <a:pt x="0" y="0"/>
                </a:lnTo>
                <a:lnTo>
                  <a:pt x="747171" y="0"/>
                </a:lnTo>
                <a:lnTo>
                  <a:pt x="747171" y="1628240"/>
                </a:lnTo>
                <a:lnTo>
                  <a:pt x="0" y="1628240"/>
                </a:lnTo>
                <a:close/>
              </a:path>
            </a:pathLst>
          </a:custGeom>
          <a:solidFill>
            <a:srgbClr val="C1E9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1">
            <a:extLst>
              <a:ext uri="{FF2B5EF4-FFF2-40B4-BE49-F238E27FC236}">
                <a16:creationId xmlns:a16="http://schemas.microsoft.com/office/drawing/2014/main" id="{C6BD9775-FDA2-448B-B17B-1A67138D7C8B}"/>
              </a:ext>
            </a:extLst>
          </p:cNvPr>
          <p:cNvSpPr/>
          <p:nvPr/>
        </p:nvSpPr>
        <p:spPr>
          <a:xfrm>
            <a:off x="9398019" y="3487063"/>
            <a:ext cx="747395" cy="1628775"/>
          </a:xfrm>
          <a:custGeom>
            <a:avLst/>
            <a:gdLst/>
            <a:ahLst/>
            <a:cxnLst/>
            <a:rect l="l" t="t" r="r" b="b"/>
            <a:pathLst>
              <a:path w="747395" h="1628775">
                <a:moveTo>
                  <a:pt x="0" y="1628241"/>
                </a:moveTo>
                <a:lnTo>
                  <a:pt x="0" y="0"/>
                </a:lnTo>
                <a:lnTo>
                  <a:pt x="747171" y="0"/>
                </a:lnTo>
                <a:lnTo>
                  <a:pt x="747171" y="1628241"/>
                </a:lnTo>
                <a:lnTo>
                  <a:pt x="0" y="1628241"/>
                </a:lnTo>
                <a:close/>
              </a:path>
            </a:pathLst>
          </a:custGeom>
          <a:ln w="9525">
            <a:solidFill>
              <a:srgbClr val="47484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2">
            <a:extLst>
              <a:ext uri="{FF2B5EF4-FFF2-40B4-BE49-F238E27FC236}">
                <a16:creationId xmlns:a16="http://schemas.microsoft.com/office/drawing/2014/main" id="{B8C5ED5F-4CA2-4DC5-8A69-0B86D69C0572}"/>
              </a:ext>
            </a:extLst>
          </p:cNvPr>
          <p:cNvSpPr txBox="1"/>
          <p:nvPr/>
        </p:nvSpPr>
        <p:spPr>
          <a:xfrm>
            <a:off x="9450287" y="3570382"/>
            <a:ext cx="494030" cy="1467485"/>
          </a:xfrm>
          <a:prstGeom prst="rect">
            <a:avLst/>
          </a:prstGeom>
        </p:spPr>
        <p:txBody>
          <a:bodyPr vert="vert270" wrap="square" lIns="0" tIns="3175" rIns="0" bIns="0" rtlCol="0">
            <a:spAutoFit/>
          </a:bodyPr>
          <a:lstStyle/>
          <a:p>
            <a:pPr marL="21590" marR="5080" indent="-9525">
              <a:lnSpc>
                <a:spcPts val="1900"/>
              </a:lnSpc>
              <a:spcBef>
                <a:spcPts val="25"/>
              </a:spcBef>
            </a:pPr>
            <a:r>
              <a:rPr sz="1600" b="1" spc="-5" dirty="0">
                <a:solidFill>
                  <a:srgbClr val="47484A"/>
                </a:solidFill>
                <a:latin typeface="Arial"/>
                <a:cs typeface="Arial"/>
              </a:rPr>
              <a:t>Data  </a:t>
            </a:r>
            <a:r>
              <a:rPr sz="1600" b="1" spc="-10" dirty="0">
                <a:solidFill>
                  <a:srgbClr val="47484A"/>
                </a:solidFill>
                <a:latin typeface="Arial"/>
                <a:cs typeface="Arial"/>
              </a:rPr>
              <a:t>U</a:t>
            </a:r>
            <a:r>
              <a:rPr sz="1600" b="1" spc="-5" dirty="0">
                <a:solidFill>
                  <a:srgbClr val="47484A"/>
                </a:solidFill>
                <a:latin typeface="Arial"/>
                <a:cs typeface="Arial"/>
              </a:rPr>
              <a:t>nde</a:t>
            </a:r>
            <a:r>
              <a:rPr sz="1600" b="1" dirty="0">
                <a:solidFill>
                  <a:srgbClr val="47484A"/>
                </a:solidFill>
                <a:latin typeface="Arial"/>
                <a:cs typeface="Arial"/>
              </a:rPr>
              <a:t>r</a:t>
            </a:r>
            <a:r>
              <a:rPr sz="1600" b="1" spc="-5" dirty="0">
                <a:solidFill>
                  <a:srgbClr val="47484A"/>
                </a:solidFill>
                <a:latin typeface="Arial"/>
                <a:cs typeface="Arial"/>
              </a:rPr>
              <a:t>s</a:t>
            </a:r>
            <a:r>
              <a:rPr sz="1600" b="1" dirty="0">
                <a:solidFill>
                  <a:srgbClr val="47484A"/>
                </a:solidFill>
                <a:latin typeface="Arial"/>
                <a:cs typeface="Arial"/>
              </a:rPr>
              <a:t>t</a:t>
            </a:r>
            <a:r>
              <a:rPr sz="1600" b="1" spc="-5" dirty="0">
                <a:solidFill>
                  <a:srgbClr val="47484A"/>
                </a:solidFill>
                <a:latin typeface="Arial"/>
                <a:cs typeface="Arial"/>
              </a:rPr>
              <a:t>and</a:t>
            </a:r>
            <a:r>
              <a:rPr sz="1600" b="1" spc="5" dirty="0">
                <a:solidFill>
                  <a:srgbClr val="47484A"/>
                </a:solidFill>
                <a:latin typeface="Arial"/>
                <a:cs typeface="Arial"/>
              </a:rPr>
              <a:t>i</a:t>
            </a:r>
            <a:r>
              <a:rPr sz="1600" b="1" spc="-5" dirty="0">
                <a:solidFill>
                  <a:srgbClr val="47484A"/>
                </a:solidFill>
                <a:latin typeface="Arial"/>
                <a:cs typeface="Arial"/>
              </a:rPr>
              <a:t>n</a:t>
            </a:r>
            <a:r>
              <a:rPr sz="1600" b="1" dirty="0">
                <a:solidFill>
                  <a:srgbClr val="47484A"/>
                </a:solidFill>
                <a:latin typeface="Arial"/>
                <a:cs typeface="Arial"/>
              </a:rPr>
              <a:t>g</a:t>
            </a:r>
            <a:endParaRPr sz="1600">
              <a:latin typeface="Arial"/>
              <a:cs typeface="Arial"/>
            </a:endParaRPr>
          </a:p>
        </p:txBody>
      </p:sp>
      <p:sp>
        <p:nvSpPr>
          <p:cNvPr id="14" name="object 13">
            <a:extLst>
              <a:ext uri="{FF2B5EF4-FFF2-40B4-BE49-F238E27FC236}">
                <a16:creationId xmlns:a16="http://schemas.microsoft.com/office/drawing/2014/main" id="{14CCDD73-23E9-42A6-B7EC-31B560FEC26E}"/>
              </a:ext>
            </a:extLst>
          </p:cNvPr>
          <p:cNvSpPr/>
          <p:nvPr/>
        </p:nvSpPr>
        <p:spPr>
          <a:xfrm>
            <a:off x="11043964" y="3487063"/>
            <a:ext cx="747395" cy="1628775"/>
          </a:xfrm>
          <a:custGeom>
            <a:avLst/>
            <a:gdLst/>
            <a:ahLst/>
            <a:cxnLst/>
            <a:rect l="l" t="t" r="r" b="b"/>
            <a:pathLst>
              <a:path w="747395" h="1628775">
                <a:moveTo>
                  <a:pt x="0" y="1628240"/>
                </a:moveTo>
                <a:lnTo>
                  <a:pt x="0" y="0"/>
                </a:lnTo>
                <a:lnTo>
                  <a:pt x="747171" y="0"/>
                </a:lnTo>
                <a:lnTo>
                  <a:pt x="747171" y="1628240"/>
                </a:lnTo>
                <a:lnTo>
                  <a:pt x="0" y="1628240"/>
                </a:lnTo>
                <a:close/>
              </a:path>
            </a:pathLst>
          </a:custGeom>
          <a:solidFill>
            <a:srgbClr val="C1E9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4">
            <a:extLst>
              <a:ext uri="{FF2B5EF4-FFF2-40B4-BE49-F238E27FC236}">
                <a16:creationId xmlns:a16="http://schemas.microsoft.com/office/drawing/2014/main" id="{8B4803E4-8167-46A6-B648-293AAEFA7D0D}"/>
              </a:ext>
            </a:extLst>
          </p:cNvPr>
          <p:cNvSpPr/>
          <p:nvPr/>
        </p:nvSpPr>
        <p:spPr>
          <a:xfrm>
            <a:off x="11043964" y="3487063"/>
            <a:ext cx="747395" cy="1628775"/>
          </a:xfrm>
          <a:custGeom>
            <a:avLst/>
            <a:gdLst/>
            <a:ahLst/>
            <a:cxnLst/>
            <a:rect l="l" t="t" r="r" b="b"/>
            <a:pathLst>
              <a:path w="747395" h="1628775">
                <a:moveTo>
                  <a:pt x="0" y="1628241"/>
                </a:moveTo>
                <a:lnTo>
                  <a:pt x="0" y="0"/>
                </a:lnTo>
                <a:lnTo>
                  <a:pt x="747171" y="0"/>
                </a:lnTo>
                <a:lnTo>
                  <a:pt x="747171" y="1628241"/>
                </a:lnTo>
                <a:lnTo>
                  <a:pt x="0" y="1628241"/>
                </a:lnTo>
                <a:close/>
              </a:path>
            </a:pathLst>
          </a:custGeom>
          <a:ln w="9525">
            <a:solidFill>
              <a:srgbClr val="47484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5">
            <a:extLst>
              <a:ext uri="{FF2B5EF4-FFF2-40B4-BE49-F238E27FC236}">
                <a16:creationId xmlns:a16="http://schemas.microsoft.com/office/drawing/2014/main" id="{50FAEF0C-3039-483F-9E83-F33CC6FE6F84}"/>
              </a:ext>
            </a:extLst>
          </p:cNvPr>
          <p:cNvSpPr txBox="1"/>
          <p:nvPr/>
        </p:nvSpPr>
        <p:spPr>
          <a:xfrm>
            <a:off x="11096232" y="3987994"/>
            <a:ext cx="494030" cy="1049655"/>
          </a:xfrm>
          <a:prstGeom prst="rect">
            <a:avLst/>
          </a:prstGeom>
        </p:spPr>
        <p:txBody>
          <a:bodyPr vert="vert270" wrap="square" lIns="0" tIns="3175" rIns="0" bIns="0" rtlCol="0">
            <a:spAutoFit/>
          </a:bodyPr>
          <a:lstStyle/>
          <a:p>
            <a:pPr marL="21590" marR="5080" indent="-9525">
              <a:lnSpc>
                <a:spcPts val="1900"/>
              </a:lnSpc>
              <a:spcBef>
                <a:spcPts val="25"/>
              </a:spcBef>
            </a:pPr>
            <a:r>
              <a:rPr sz="1600" b="1" spc="-5" dirty="0">
                <a:solidFill>
                  <a:srgbClr val="47484A"/>
                </a:solidFill>
                <a:latin typeface="Arial"/>
                <a:cs typeface="Arial"/>
              </a:rPr>
              <a:t>Platform  </a:t>
            </a:r>
            <a:r>
              <a:rPr sz="1600" b="1" spc="-10" dirty="0">
                <a:solidFill>
                  <a:srgbClr val="47484A"/>
                </a:solidFill>
                <a:latin typeface="Arial"/>
                <a:cs typeface="Arial"/>
              </a:rPr>
              <a:t>R</a:t>
            </a:r>
            <a:r>
              <a:rPr sz="1600" b="1" spc="-5" dirty="0">
                <a:solidFill>
                  <a:srgbClr val="47484A"/>
                </a:solidFill>
                <a:latin typeface="Arial"/>
                <a:cs typeface="Arial"/>
              </a:rPr>
              <a:t>ead</a:t>
            </a:r>
            <a:r>
              <a:rPr sz="1600" b="1" spc="5" dirty="0">
                <a:solidFill>
                  <a:srgbClr val="47484A"/>
                </a:solidFill>
                <a:latin typeface="Arial"/>
                <a:cs typeface="Arial"/>
              </a:rPr>
              <a:t>i</a:t>
            </a:r>
            <a:r>
              <a:rPr sz="1600" b="1" spc="-5" dirty="0">
                <a:solidFill>
                  <a:srgbClr val="47484A"/>
                </a:solidFill>
                <a:latin typeface="Arial"/>
                <a:cs typeface="Arial"/>
              </a:rPr>
              <a:t>nes</a:t>
            </a:r>
            <a:r>
              <a:rPr sz="1600" b="1" dirty="0">
                <a:solidFill>
                  <a:srgbClr val="47484A"/>
                </a:solidFill>
                <a:latin typeface="Arial"/>
                <a:cs typeface="Arial"/>
              </a:rPr>
              <a:t>s</a:t>
            </a:r>
            <a:endParaRPr sz="1600">
              <a:latin typeface="Arial"/>
              <a:cs typeface="Arial"/>
            </a:endParaRPr>
          </a:p>
        </p:txBody>
      </p:sp>
      <p:sp>
        <p:nvSpPr>
          <p:cNvPr id="17" name="object 16">
            <a:extLst>
              <a:ext uri="{FF2B5EF4-FFF2-40B4-BE49-F238E27FC236}">
                <a16:creationId xmlns:a16="http://schemas.microsoft.com/office/drawing/2014/main" id="{DC189F49-EC51-4AD4-9B67-ECC61C689A0D}"/>
              </a:ext>
            </a:extLst>
          </p:cNvPr>
          <p:cNvSpPr/>
          <p:nvPr/>
        </p:nvSpPr>
        <p:spPr>
          <a:xfrm>
            <a:off x="10220993" y="3487063"/>
            <a:ext cx="747395" cy="1628775"/>
          </a:xfrm>
          <a:custGeom>
            <a:avLst/>
            <a:gdLst/>
            <a:ahLst/>
            <a:cxnLst/>
            <a:rect l="l" t="t" r="r" b="b"/>
            <a:pathLst>
              <a:path w="747395" h="1628775">
                <a:moveTo>
                  <a:pt x="0" y="1628240"/>
                </a:moveTo>
                <a:lnTo>
                  <a:pt x="0" y="0"/>
                </a:lnTo>
                <a:lnTo>
                  <a:pt x="747170" y="0"/>
                </a:lnTo>
                <a:lnTo>
                  <a:pt x="747170" y="1628240"/>
                </a:lnTo>
                <a:lnTo>
                  <a:pt x="0" y="1628240"/>
                </a:lnTo>
                <a:close/>
              </a:path>
            </a:pathLst>
          </a:custGeom>
          <a:solidFill>
            <a:srgbClr val="C1E9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7">
            <a:extLst>
              <a:ext uri="{FF2B5EF4-FFF2-40B4-BE49-F238E27FC236}">
                <a16:creationId xmlns:a16="http://schemas.microsoft.com/office/drawing/2014/main" id="{87EA6B97-1AA9-4C3A-BEA4-4FC917E30E4D}"/>
              </a:ext>
            </a:extLst>
          </p:cNvPr>
          <p:cNvSpPr/>
          <p:nvPr/>
        </p:nvSpPr>
        <p:spPr>
          <a:xfrm>
            <a:off x="10220993" y="3487063"/>
            <a:ext cx="747395" cy="1628775"/>
          </a:xfrm>
          <a:custGeom>
            <a:avLst/>
            <a:gdLst/>
            <a:ahLst/>
            <a:cxnLst/>
            <a:rect l="l" t="t" r="r" b="b"/>
            <a:pathLst>
              <a:path w="747395" h="1628775">
                <a:moveTo>
                  <a:pt x="0" y="1628241"/>
                </a:moveTo>
                <a:lnTo>
                  <a:pt x="0" y="0"/>
                </a:lnTo>
                <a:lnTo>
                  <a:pt x="747171" y="0"/>
                </a:lnTo>
                <a:lnTo>
                  <a:pt x="747171" y="1628241"/>
                </a:lnTo>
                <a:lnTo>
                  <a:pt x="0" y="1628241"/>
                </a:lnTo>
                <a:close/>
              </a:path>
            </a:pathLst>
          </a:custGeom>
          <a:ln w="9525">
            <a:solidFill>
              <a:srgbClr val="47484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8">
            <a:extLst>
              <a:ext uri="{FF2B5EF4-FFF2-40B4-BE49-F238E27FC236}">
                <a16:creationId xmlns:a16="http://schemas.microsoft.com/office/drawing/2014/main" id="{5755593B-D67C-4EA7-84BE-F75AD5703B3C}"/>
              </a:ext>
            </a:extLst>
          </p:cNvPr>
          <p:cNvSpPr txBox="1"/>
          <p:nvPr/>
        </p:nvSpPr>
        <p:spPr>
          <a:xfrm>
            <a:off x="10273259" y="3609644"/>
            <a:ext cx="494030" cy="1428115"/>
          </a:xfrm>
          <a:prstGeom prst="rect">
            <a:avLst/>
          </a:prstGeom>
        </p:spPr>
        <p:txBody>
          <a:bodyPr vert="vert270" wrap="square" lIns="0" tIns="3175" rIns="0" bIns="0" rtlCol="0">
            <a:spAutoFit/>
          </a:bodyPr>
          <a:lstStyle/>
          <a:p>
            <a:pPr marL="21590" marR="5080" indent="-9525">
              <a:lnSpc>
                <a:spcPts val="1900"/>
              </a:lnSpc>
              <a:spcBef>
                <a:spcPts val="25"/>
              </a:spcBef>
            </a:pPr>
            <a:r>
              <a:rPr sz="1600" b="1" spc="-5" dirty="0">
                <a:solidFill>
                  <a:srgbClr val="47484A"/>
                </a:solidFill>
                <a:latin typeface="Arial"/>
                <a:cs typeface="Arial"/>
              </a:rPr>
              <a:t>Scientific</a:t>
            </a:r>
            <a:r>
              <a:rPr sz="1600" b="1" spc="-45" dirty="0">
                <a:solidFill>
                  <a:srgbClr val="47484A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47484A"/>
                </a:solidFill>
                <a:latin typeface="Arial"/>
                <a:cs typeface="Arial"/>
              </a:rPr>
              <a:t>Data  Management</a:t>
            </a:r>
            <a:endParaRPr sz="1600">
              <a:latin typeface="Arial"/>
              <a:cs typeface="Arial"/>
            </a:endParaRPr>
          </a:p>
        </p:txBody>
      </p:sp>
      <p:sp>
        <p:nvSpPr>
          <p:cNvPr id="20" name="object 19">
            <a:extLst>
              <a:ext uri="{FF2B5EF4-FFF2-40B4-BE49-F238E27FC236}">
                <a16:creationId xmlns:a16="http://schemas.microsoft.com/office/drawing/2014/main" id="{3EF18A08-71BE-4E31-9419-3B8189474C8B}"/>
              </a:ext>
            </a:extLst>
          </p:cNvPr>
          <p:cNvSpPr/>
          <p:nvPr/>
        </p:nvSpPr>
        <p:spPr>
          <a:xfrm>
            <a:off x="9195750" y="2282238"/>
            <a:ext cx="2775585" cy="1821180"/>
          </a:xfrm>
          <a:custGeom>
            <a:avLst/>
            <a:gdLst/>
            <a:ahLst/>
            <a:cxnLst/>
            <a:rect l="l" t="t" r="r" b="b"/>
            <a:pathLst>
              <a:path w="2775584" h="1821180">
                <a:moveTo>
                  <a:pt x="0" y="0"/>
                </a:moveTo>
                <a:lnTo>
                  <a:pt x="2775471" y="0"/>
                </a:lnTo>
                <a:lnTo>
                  <a:pt x="2775471" y="1821119"/>
                </a:lnTo>
                <a:lnTo>
                  <a:pt x="0" y="1821119"/>
                </a:lnTo>
                <a:lnTo>
                  <a:pt x="0" y="0"/>
                </a:lnTo>
                <a:close/>
              </a:path>
            </a:pathLst>
          </a:custGeom>
          <a:solidFill>
            <a:srgbClr val="F8D0D3">
              <a:alpha val="4313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0">
            <a:extLst>
              <a:ext uri="{FF2B5EF4-FFF2-40B4-BE49-F238E27FC236}">
                <a16:creationId xmlns:a16="http://schemas.microsoft.com/office/drawing/2014/main" id="{40A5829A-E8AB-4060-939E-4AF0E5DE3344}"/>
              </a:ext>
            </a:extLst>
          </p:cNvPr>
          <p:cNvSpPr/>
          <p:nvPr/>
        </p:nvSpPr>
        <p:spPr>
          <a:xfrm>
            <a:off x="9195750" y="2282238"/>
            <a:ext cx="2775585" cy="1821180"/>
          </a:xfrm>
          <a:custGeom>
            <a:avLst/>
            <a:gdLst/>
            <a:ahLst/>
            <a:cxnLst/>
            <a:rect l="l" t="t" r="r" b="b"/>
            <a:pathLst>
              <a:path w="2775584" h="1821180">
                <a:moveTo>
                  <a:pt x="0" y="0"/>
                </a:moveTo>
                <a:lnTo>
                  <a:pt x="2775472" y="0"/>
                </a:lnTo>
                <a:lnTo>
                  <a:pt x="2775472" y="1821119"/>
                </a:lnTo>
                <a:lnTo>
                  <a:pt x="0" y="1821119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47484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1">
            <a:extLst>
              <a:ext uri="{FF2B5EF4-FFF2-40B4-BE49-F238E27FC236}">
                <a16:creationId xmlns:a16="http://schemas.microsoft.com/office/drawing/2014/main" id="{685A4FEB-6EA4-469F-B3B9-6BE82E239C64}"/>
              </a:ext>
            </a:extLst>
          </p:cNvPr>
          <p:cNvSpPr txBox="1"/>
          <p:nvPr/>
        </p:nvSpPr>
        <p:spPr>
          <a:xfrm>
            <a:off x="9200512" y="2287000"/>
            <a:ext cx="2766060" cy="1200150"/>
          </a:xfrm>
          <a:prstGeom prst="rect">
            <a:avLst/>
          </a:prstGeom>
          <a:solidFill>
            <a:srgbClr val="F8D0D3">
              <a:alpha val="43139"/>
            </a:srgbClr>
          </a:solidFill>
        </p:spPr>
        <p:txBody>
          <a:bodyPr vert="horz" wrap="square" lIns="0" tIns="51435" rIns="0" bIns="0" rtlCol="0">
            <a:spAutoFit/>
          </a:bodyPr>
          <a:lstStyle/>
          <a:p>
            <a:pPr marL="349250" marR="81280" indent="-259079">
              <a:lnSpc>
                <a:spcPts val="1900"/>
              </a:lnSpc>
              <a:spcBef>
                <a:spcPts val="405"/>
              </a:spcBef>
            </a:pPr>
            <a:r>
              <a:rPr sz="1600" b="1" spc="-5" dirty="0">
                <a:solidFill>
                  <a:srgbClr val="47484A"/>
                </a:solidFill>
                <a:latin typeface="Arial"/>
                <a:cs typeface="Arial"/>
              </a:rPr>
              <a:t>Application Engagement </a:t>
            </a:r>
            <a:r>
              <a:rPr sz="1600" b="1" dirty="0">
                <a:solidFill>
                  <a:srgbClr val="47484A"/>
                </a:solidFill>
                <a:latin typeface="Arial"/>
                <a:cs typeface="Arial"/>
              </a:rPr>
              <a:t>&amp;  </a:t>
            </a:r>
            <a:r>
              <a:rPr sz="1600" b="1" spc="-5" dirty="0">
                <a:solidFill>
                  <a:srgbClr val="47484A"/>
                </a:solidFill>
                <a:latin typeface="Arial"/>
                <a:cs typeface="Arial"/>
              </a:rPr>
              <a:t>Community</a:t>
            </a:r>
            <a:r>
              <a:rPr sz="1600" b="1" spc="-10" dirty="0">
                <a:solidFill>
                  <a:srgbClr val="47484A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47484A"/>
                </a:solidFill>
                <a:latin typeface="Arial"/>
                <a:cs typeface="Arial"/>
              </a:rPr>
              <a:t>Outreach</a:t>
            </a:r>
            <a:endParaRPr sz="1600">
              <a:latin typeface="Arial"/>
              <a:cs typeface="Arial"/>
            </a:endParaRPr>
          </a:p>
        </p:txBody>
      </p:sp>
      <p:graphicFrame>
        <p:nvGraphicFramePr>
          <p:cNvPr id="23" name="object 22">
            <a:extLst>
              <a:ext uri="{FF2B5EF4-FFF2-40B4-BE49-F238E27FC236}">
                <a16:creationId xmlns:a16="http://schemas.microsoft.com/office/drawing/2014/main" id="{53C82254-3923-4594-ABDA-F735261A05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9334550"/>
              </p:ext>
            </p:extLst>
          </p:nvPr>
        </p:nvGraphicFramePr>
        <p:xfrm>
          <a:off x="9386194" y="2824050"/>
          <a:ext cx="2400299" cy="59060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607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2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652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74608">
                <a:tc gridSpan="3">
                  <a:txBody>
                    <a:bodyPr/>
                    <a:lstStyle/>
                    <a:p>
                      <a:pPr marL="685800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400" b="1" spc="-15" dirty="0">
                          <a:solidFill>
                            <a:srgbClr val="47484A"/>
                          </a:solidFill>
                          <a:latin typeface="Arial"/>
                          <a:cs typeface="Arial"/>
                        </a:rPr>
                        <a:t>Tiger</a:t>
                      </a:r>
                      <a:r>
                        <a:rPr sz="1400" b="1" spc="-5" dirty="0">
                          <a:solidFill>
                            <a:srgbClr val="47484A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400" b="1" spc="-25" dirty="0">
                          <a:solidFill>
                            <a:srgbClr val="47484A"/>
                          </a:solidFill>
                          <a:latin typeface="Arial"/>
                          <a:cs typeface="Arial"/>
                        </a:rPr>
                        <a:t>Teams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>
                    <a:lnL w="12700">
                      <a:solidFill>
                        <a:srgbClr val="47484A"/>
                      </a:solidFill>
                      <a:prstDash val="solid"/>
                    </a:lnL>
                    <a:lnR w="12700">
                      <a:solidFill>
                        <a:srgbClr val="47484A"/>
                      </a:solidFill>
                      <a:prstDash val="solid"/>
                    </a:lnR>
                    <a:lnT w="12700">
                      <a:solidFill>
                        <a:srgbClr val="47484A"/>
                      </a:solidFill>
                      <a:prstDash val="solid"/>
                    </a:lnT>
                    <a:lnB w="12700">
                      <a:solidFill>
                        <a:srgbClr val="47484A"/>
                      </a:solidFill>
                      <a:prstDash val="solid"/>
                    </a:lnB>
                    <a:solidFill>
                      <a:srgbClr val="E9717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6001">
                <a:tc>
                  <a:txBody>
                    <a:bodyPr/>
                    <a:lstStyle/>
                    <a:p>
                      <a:pPr marL="220979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sz="1400" b="1" spc="-10" dirty="0">
                          <a:solidFill>
                            <a:srgbClr val="47484A"/>
                          </a:solidFill>
                          <a:latin typeface="Arial"/>
                          <a:cs typeface="Arial"/>
                        </a:rPr>
                        <a:t>Liaisons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88265" marB="0">
                    <a:lnL w="12700">
                      <a:solidFill>
                        <a:srgbClr val="47484A"/>
                      </a:solidFill>
                      <a:prstDash val="solid"/>
                    </a:lnL>
                    <a:lnR w="12700">
                      <a:solidFill>
                        <a:srgbClr val="47484A"/>
                      </a:solidFill>
                      <a:prstDash val="solid"/>
                    </a:lnR>
                    <a:lnT w="12700">
                      <a:solidFill>
                        <a:srgbClr val="47484A"/>
                      </a:solidFill>
                      <a:prstDash val="solid"/>
                    </a:lnT>
                    <a:lnB w="12700">
                      <a:solidFill>
                        <a:srgbClr val="47484A"/>
                      </a:solidFill>
                      <a:prstDash val="solid"/>
                    </a:lnB>
                    <a:solidFill>
                      <a:srgbClr val="E9717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47484A"/>
                      </a:solidFill>
                      <a:prstDash val="solid"/>
                    </a:lnL>
                    <a:lnR w="12700">
                      <a:solidFill>
                        <a:srgbClr val="47484A"/>
                      </a:solidFill>
                      <a:prstDash val="solid"/>
                    </a:lnR>
                    <a:lnT w="12700">
                      <a:solidFill>
                        <a:srgbClr val="47484A"/>
                      </a:solidFill>
                      <a:prstDash val="solid"/>
                    </a:lnT>
                    <a:solidFill>
                      <a:srgbClr val="F8D0D3">
                        <a:alpha val="4313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93675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sz="1400" b="1" spc="-5" dirty="0">
                          <a:solidFill>
                            <a:srgbClr val="47484A"/>
                          </a:solidFill>
                          <a:latin typeface="Arial"/>
                          <a:cs typeface="Arial"/>
                        </a:rPr>
                        <a:t>Outreach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88265" marB="0">
                    <a:lnL w="12700">
                      <a:solidFill>
                        <a:srgbClr val="47484A"/>
                      </a:solidFill>
                      <a:prstDash val="solid"/>
                    </a:lnL>
                    <a:lnR w="12700">
                      <a:solidFill>
                        <a:srgbClr val="47484A"/>
                      </a:solidFill>
                      <a:prstDash val="solid"/>
                    </a:lnR>
                    <a:lnT w="12700">
                      <a:solidFill>
                        <a:srgbClr val="47484A"/>
                      </a:solidFill>
                      <a:prstDash val="solid"/>
                    </a:lnT>
                    <a:lnB w="12700">
                      <a:solidFill>
                        <a:srgbClr val="47484A"/>
                      </a:solidFill>
                      <a:prstDash val="solid"/>
                    </a:lnB>
                    <a:solidFill>
                      <a:srgbClr val="E971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4" name="object 23">
            <a:extLst>
              <a:ext uri="{FF2B5EF4-FFF2-40B4-BE49-F238E27FC236}">
                <a16:creationId xmlns:a16="http://schemas.microsoft.com/office/drawing/2014/main" id="{359FC101-3822-4B5A-861D-166DDD23E97B}"/>
              </a:ext>
            </a:extLst>
          </p:cNvPr>
          <p:cNvSpPr/>
          <p:nvPr/>
        </p:nvSpPr>
        <p:spPr>
          <a:xfrm>
            <a:off x="6878650" y="6196488"/>
            <a:ext cx="751681" cy="50878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4">
            <a:extLst>
              <a:ext uri="{FF2B5EF4-FFF2-40B4-BE49-F238E27FC236}">
                <a16:creationId xmlns:a16="http://schemas.microsoft.com/office/drawing/2014/main" id="{5B7EF243-BF5E-4F20-ACB9-427514FF52B2}"/>
              </a:ext>
            </a:extLst>
          </p:cNvPr>
          <p:cNvSpPr/>
          <p:nvPr/>
        </p:nvSpPr>
        <p:spPr>
          <a:xfrm>
            <a:off x="2053390" y="5908042"/>
            <a:ext cx="739071" cy="66108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5">
            <a:extLst>
              <a:ext uri="{FF2B5EF4-FFF2-40B4-BE49-F238E27FC236}">
                <a16:creationId xmlns:a16="http://schemas.microsoft.com/office/drawing/2014/main" id="{17BAC8E7-CCC8-4B8C-B0AC-19B1A0A515D3}"/>
              </a:ext>
            </a:extLst>
          </p:cNvPr>
          <p:cNvSpPr/>
          <p:nvPr/>
        </p:nvSpPr>
        <p:spPr>
          <a:xfrm>
            <a:off x="905716" y="5878934"/>
            <a:ext cx="980850" cy="2740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6">
            <a:extLst>
              <a:ext uri="{FF2B5EF4-FFF2-40B4-BE49-F238E27FC236}">
                <a16:creationId xmlns:a16="http://schemas.microsoft.com/office/drawing/2014/main" id="{5FCF4BF2-93F9-463A-BEB0-50450A3AB07F}"/>
              </a:ext>
            </a:extLst>
          </p:cNvPr>
          <p:cNvSpPr/>
          <p:nvPr/>
        </p:nvSpPr>
        <p:spPr>
          <a:xfrm>
            <a:off x="6155462" y="5794873"/>
            <a:ext cx="906534" cy="48869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7">
            <a:extLst>
              <a:ext uri="{FF2B5EF4-FFF2-40B4-BE49-F238E27FC236}">
                <a16:creationId xmlns:a16="http://schemas.microsoft.com/office/drawing/2014/main" id="{A4E7EAE4-9C85-4E45-B403-5F1F9D0CCDF0}"/>
              </a:ext>
            </a:extLst>
          </p:cNvPr>
          <p:cNvSpPr/>
          <p:nvPr/>
        </p:nvSpPr>
        <p:spPr>
          <a:xfrm>
            <a:off x="1032755" y="6351223"/>
            <a:ext cx="935242" cy="35852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8">
            <a:extLst>
              <a:ext uri="{FF2B5EF4-FFF2-40B4-BE49-F238E27FC236}">
                <a16:creationId xmlns:a16="http://schemas.microsoft.com/office/drawing/2014/main" id="{A6E476A7-7664-4311-A185-6D3C2EFC75F2}"/>
              </a:ext>
            </a:extLst>
          </p:cNvPr>
          <p:cNvSpPr/>
          <p:nvPr/>
        </p:nvSpPr>
        <p:spPr>
          <a:xfrm>
            <a:off x="4538720" y="6181645"/>
            <a:ext cx="979766" cy="47382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29">
            <a:extLst>
              <a:ext uri="{FF2B5EF4-FFF2-40B4-BE49-F238E27FC236}">
                <a16:creationId xmlns:a16="http://schemas.microsoft.com/office/drawing/2014/main" id="{578A0CD4-8121-4DE2-B5CD-C58F0046859D}"/>
              </a:ext>
            </a:extLst>
          </p:cNvPr>
          <p:cNvSpPr/>
          <p:nvPr/>
        </p:nvSpPr>
        <p:spPr>
          <a:xfrm>
            <a:off x="3597583" y="6303397"/>
            <a:ext cx="967934" cy="25220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0">
            <a:extLst>
              <a:ext uri="{FF2B5EF4-FFF2-40B4-BE49-F238E27FC236}">
                <a16:creationId xmlns:a16="http://schemas.microsoft.com/office/drawing/2014/main" id="{94BBBB60-13E0-4A51-8E4A-9D0DDB386680}"/>
              </a:ext>
            </a:extLst>
          </p:cNvPr>
          <p:cNvSpPr/>
          <p:nvPr/>
        </p:nvSpPr>
        <p:spPr>
          <a:xfrm>
            <a:off x="4399630" y="5882644"/>
            <a:ext cx="1332292" cy="23524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1">
            <a:extLst>
              <a:ext uri="{FF2B5EF4-FFF2-40B4-BE49-F238E27FC236}">
                <a16:creationId xmlns:a16="http://schemas.microsoft.com/office/drawing/2014/main" id="{B25AD72E-18F9-4BA8-A2E6-EA6BD33D6FA6}"/>
              </a:ext>
            </a:extLst>
          </p:cNvPr>
          <p:cNvSpPr/>
          <p:nvPr/>
        </p:nvSpPr>
        <p:spPr>
          <a:xfrm>
            <a:off x="8347972" y="6360097"/>
            <a:ext cx="885005" cy="27758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2">
            <a:extLst>
              <a:ext uri="{FF2B5EF4-FFF2-40B4-BE49-F238E27FC236}">
                <a16:creationId xmlns:a16="http://schemas.microsoft.com/office/drawing/2014/main" id="{C33C08CC-B3C9-4071-B9A5-AFDFAFC756B2}"/>
              </a:ext>
            </a:extLst>
          </p:cNvPr>
          <p:cNvSpPr/>
          <p:nvPr/>
        </p:nvSpPr>
        <p:spPr>
          <a:xfrm>
            <a:off x="7599210" y="5862248"/>
            <a:ext cx="462742" cy="58715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3">
            <a:extLst>
              <a:ext uri="{FF2B5EF4-FFF2-40B4-BE49-F238E27FC236}">
                <a16:creationId xmlns:a16="http://schemas.microsoft.com/office/drawing/2014/main" id="{610DD2C3-A469-49B9-A83E-7DCB37BFAC71}"/>
              </a:ext>
            </a:extLst>
          </p:cNvPr>
          <p:cNvSpPr/>
          <p:nvPr/>
        </p:nvSpPr>
        <p:spPr>
          <a:xfrm>
            <a:off x="2925311" y="5775840"/>
            <a:ext cx="976596" cy="46623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4">
            <a:extLst>
              <a:ext uri="{FF2B5EF4-FFF2-40B4-BE49-F238E27FC236}">
                <a16:creationId xmlns:a16="http://schemas.microsoft.com/office/drawing/2014/main" id="{CA8CC802-F3E4-4489-B18F-0F4BE57AE03F}"/>
              </a:ext>
            </a:extLst>
          </p:cNvPr>
          <p:cNvSpPr/>
          <p:nvPr/>
        </p:nvSpPr>
        <p:spPr>
          <a:xfrm>
            <a:off x="5737241" y="6240171"/>
            <a:ext cx="704240" cy="47382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5">
            <a:extLst>
              <a:ext uri="{FF2B5EF4-FFF2-40B4-BE49-F238E27FC236}">
                <a16:creationId xmlns:a16="http://schemas.microsoft.com/office/drawing/2014/main" id="{4A24CC42-F6FE-4597-870B-9FC9F4DE5638}"/>
              </a:ext>
            </a:extLst>
          </p:cNvPr>
          <p:cNvSpPr/>
          <p:nvPr/>
        </p:nvSpPr>
        <p:spPr>
          <a:xfrm>
            <a:off x="8287757" y="5928817"/>
            <a:ext cx="946086" cy="26767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6">
            <a:extLst>
              <a:ext uri="{FF2B5EF4-FFF2-40B4-BE49-F238E27FC236}">
                <a16:creationId xmlns:a16="http://schemas.microsoft.com/office/drawing/2014/main" id="{421DDAB1-C97A-452B-9255-637643E80356}"/>
              </a:ext>
            </a:extLst>
          </p:cNvPr>
          <p:cNvSpPr/>
          <p:nvPr/>
        </p:nvSpPr>
        <p:spPr>
          <a:xfrm>
            <a:off x="2872441" y="6270385"/>
            <a:ext cx="676209" cy="43936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867839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8EC2E83-5B91-447D-A363-53E4E7247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Tutorial Objectives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CDB2E1-5AD6-4BAC-8479-FC105DBCEB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760" y="911509"/>
            <a:ext cx="11369809" cy="4047778"/>
          </a:xfrm>
        </p:spPr>
        <p:txBody>
          <a:bodyPr/>
          <a:lstStyle/>
          <a:p>
            <a:pPr marL="0" indent="0">
              <a:buNone/>
            </a:pPr>
            <a:r>
              <a:rPr lang="en-US" sz="2400" b="1" dirty="0"/>
              <a:t>Overview of best practices in software engineering explicitly tailored for CSE </a:t>
            </a:r>
          </a:p>
          <a:p>
            <a:r>
              <a:rPr lang="en-US" sz="2400" b="1" dirty="0"/>
              <a:t>Why: </a:t>
            </a:r>
            <a:r>
              <a:rPr lang="en-US" sz="2400" dirty="0"/>
              <a:t>Increase CSE software quality, sustainability, productivity </a:t>
            </a:r>
          </a:p>
          <a:p>
            <a:pPr lvl="1"/>
            <a:r>
              <a:rPr lang="en-US" sz="2000" dirty="0"/>
              <a:t>Better CSE software &gt; better CSE research &gt; broader CSE impact</a:t>
            </a:r>
          </a:p>
          <a:p>
            <a:r>
              <a:rPr lang="en-US" sz="2400" b="1" dirty="0"/>
              <a:t>Who: </a:t>
            </a:r>
            <a:r>
              <a:rPr lang="en-US" sz="2400" dirty="0"/>
              <a:t>Practices relevant for projects of all sizes</a:t>
            </a:r>
          </a:p>
          <a:p>
            <a:pPr lvl="1"/>
            <a:r>
              <a:rPr lang="en-US" sz="2000" b="1" dirty="0"/>
              <a:t>emphasis on small teams</a:t>
            </a:r>
            <a:r>
              <a:rPr lang="en-US" sz="2000" dirty="0"/>
              <a:t>, e.g., a faculty member and </a:t>
            </a:r>
            <a:br>
              <a:rPr lang="en-US" sz="2000" dirty="0"/>
            </a:br>
            <a:r>
              <a:rPr lang="en-US" sz="2000" dirty="0"/>
              <a:t>collaborating students  </a:t>
            </a:r>
          </a:p>
          <a:p>
            <a:r>
              <a:rPr lang="en-US" sz="2400" b="1" dirty="0"/>
              <a:t>Approach: </a:t>
            </a:r>
          </a:p>
          <a:p>
            <a:pPr lvl="1"/>
            <a:r>
              <a:rPr lang="en-US" sz="2000" b="1" dirty="0"/>
              <a:t>Useful</a:t>
            </a:r>
            <a:r>
              <a:rPr lang="en-US" sz="2000" dirty="0"/>
              <a:t> information, examples, exercises, pointers to other resources</a:t>
            </a:r>
          </a:p>
          <a:p>
            <a:pPr lvl="1"/>
            <a:r>
              <a:rPr lang="en-US" sz="2000" b="1" dirty="0"/>
              <a:t>Not to prescribe any particular practices </a:t>
            </a:r>
            <a:r>
              <a:rPr lang="en-US" sz="2000" dirty="0"/>
              <a:t>as “must use”</a:t>
            </a:r>
          </a:p>
          <a:p>
            <a:pPr lvl="2"/>
            <a:r>
              <a:rPr lang="en-US" sz="1800" dirty="0"/>
              <a:t>Be informative about practices that have worked for some projects </a:t>
            </a:r>
          </a:p>
          <a:p>
            <a:pPr lvl="2"/>
            <a:r>
              <a:rPr lang="en-US" sz="1800" dirty="0"/>
              <a:t>Emphasis on adoption of practices that help productivity rather than put unsustainable burden </a:t>
            </a:r>
          </a:p>
          <a:p>
            <a:pPr lvl="1"/>
            <a:r>
              <a:rPr lang="en-US" sz="2000" b="1" dirty="0"/>
              <a:t>Customize as needed </a:t>
            </a:r>
            <a:r>
              <a:rPr lang="en-US" sz="2000" dirty="0"/>
              <a:t>for each project</a:t>
            </a:r>
          </a:p>
          <a:p>
            <a:r>
              <a:rPr lang="en-US" dirty="0"/>
              <a:t>Remember: your code will live longer than you expect.  Prepare for it!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D2C5026-F293-4875-A66A-F6C46B01146A}"/>
              </a:ext>
            </a:extLst>
          </p:cNvPr>
          <p:cNvGrpSpPr/>
          <p:nvPr/>
        </p:nvGrpSpPr>
        <p:grpSpPr>
          <a:xfrm>
            <a:off x="8659808" y="2275103"/>
            <a:ext cx="3345103" cy="1527135"/>
            <a:chOff x="1221440" y="2819400"/>
            <a:chExt cx="5136248" cy="2800725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625DBA50-3A53-419B-9667-FA12BD4888EB}"/>
                </a:ext>
              </a:extLst>
            </p:cNvPr>
            <p:cNvCxnSpPr/>
            <p:nvPr/>
          </p:nvCxnSpPr>
          <p:spPr>
            <a:xfrm flipV="1">
              <a:off x="1828800" y="2819400"/>
              <a:ext cx="0" cy="213360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8C82ED0C-2AD2-4C1D-8797-026D4CC8151E}"/>
                </a:ext>
              </a:extLst>
            </p:cNvPr>
            <p:cNvCxnSpPr/>
            <p:nvPr/>
          </p:nvCxnSpPr>
          <p:spPr>
            <a:xfrm>
              <a:off x="1828800" y="4953000"/>
              <a:ext cx="42672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8BCC66B-95A7-4DB5-B0EC-DA978ECB1DBB}"/>
                </a:ext>
              </a:extLst>
            </p:cNvPr>
            <p:cNvSpPr txBox="1"/>
            <p:nvPr/>
          </p:nvSpPr>
          <p:spPr>
            <a:xfrm rot="16200000">
              <a:off x="923849" y="3766860"/>
              <a:ext cx="1067759" cy="4725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rPr>
                <a:t>Cost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2E370F4-0D29-4D47-A2EF-C0D66464F884}"/>
                </a:ext>
              </a:extLst>
            </p:cNvPr>
            <p:cNvSpPr txBox="1"/>
            <p:nvPr/>
          </p:nvSpPr>
          <p:spPr>
            <a:xfrm>
              <a:off x="3228867" y="5053524"/>
              <a:ext cx="1477294" cy="5644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rPr>
                <a:t>Progress</a:t>
              </a:r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59306A7D-D579-466C-8866-4AFB4F7B65DD}"/>
                </a:ext>
              </a:extLst>
            </p:cNvPr>
            <p:cNvCxnSpPr/>
            <p:nvPr/>
          </p:nvCxnSpPr>
          <p:spPr>
            <a:xfrm>
              <a:off x="5715000" y="4816152"/>
              <a:ext cx="0" cy="27369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D470693-7E1E-4171-B85B-B76EC6E00269}"/>
                </a:ext>
              </a:extLst>
            </p:cNvPr>
            <p:cNvSpPr txBox="1"/>
            <p:nvPr/>
          </p:nvSpPr>
          <p:spPr>
            <a:xfrm>
              <a:off x="1513456" y="5042031"/>
              <a:ext cx="864421" cy="5644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rPr>
                <a:t>Start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992A356-2838-4BF3-A6FF-DB1DE251E1B9}"/>
                </a:ext>
              </a:extLst>
            </p:cNvPr>
            <p:cNvSpPr txBox="1"/>
            <p:nvPr/>
          </p:nvSpPr>
          <p:spPr>
            <a:xfrm>
              <a:off x="5340664" y="5055670"/>
              <a:ext cx="1017024" cy="5644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rPr>
                <a:t>Finish</a:t>
              </a: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10A9891B-AEE2-444A-AB4D-E3BCE77155D5}"/>
                </a:ext>
              </a:extLst>
            </p:cNvPr>
            <p:cNvCxnSpPr/>
            <p:nvPr/>
          </p:nvCxnSpPr>
          <p:spPr>
            <a:xfrm flipV="1">
              <a:off x="1843033" y="2947405"/>
              <a:ext cx="3891330" cy="2005595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47613D8-797E-417B-B8E3-697385BA8138}"/>
                </a:ext>
              </a:extLst>
            </p:cNvPr>
            <p:cNvCxnSpPr/>
            <p:nvPr/>
          </p:nvCxnSpPr>
          <p:spPr>
            <a:xfrm flipV="1">
              <a:off x="1843033" y="4336335"/>
              <a:ext cx="629455" cy="616665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89318A58-E5F5-4B59-A0D5-5475E1E0E299}"/>
                </a:ext>
              </a:extLst>
            </p:cNvPr>
            <p:cNvCxnSpPr/>
            <p:nvPr/>
          </p:nvCxnSpPr>
          <p:spPr>
            <a:xfrm flipV="1">
              <a:off x="2472489" y="3826882"/>
              <a:ext cx="3235005" cy="509453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C52B53E9-BD65-46EF-98C1-CC306F93C3CB}"/>
                </a:ext>
              </a:extLst>
            </p:cNvPr>
            <p:cNvGrpSpPr/>
            <p:nvPr/>
          </p:nvGrpSpPr>
          <p:grpSpPr>
            <a:xfrm>
              <a:off x="2057400" y="2947405"/>
              <a:ext cx="2048669" cy="801054"/>
              <a:chOff x="6663843" y="2438400"/>
              <a:chExt cx="2048669" cy="801054"/>
            </a:xfrm>
          </p:grpSpPr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5F0C855-233F-4C29-B994-CDB75371A55D}"/>
                  </a:ext>
                </a:extLst>
              </p:cNvPr>
              <p:cNvSpPr txBox="1"/>
              <p:nvPr/>
            </p:nvSpPr>
            <p:spPr>
              <a:xfrm>
                <a:off x="7120197" y="2438400"/>
                <a:ext cx="1592315" cy="801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Arial" charset="0"/>
                  </a:rPr>
                  <a:t>Old Process</a:t>
                </a:r>
              </a:p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Arial" charset="0"/>
                  </a:rPr>
                  <a:t>New Process</a:t>
                </a:r>
              </a:p>
            </p:txBody>
          </p: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1DF19475-7C9A-4B1C-9D15-B586E5B96000}"/>
                  </a:ext>
                </a:extLst>
              </p:cNvPr>
              <p:cNvCxnSpPr/>
              <p:nvPr/>
            </p:nvCxnSpPr>
            <p:spPr>
              <a:xfrm>
                <a:off x="6663843" y="2590800"/>
                <a:ext cx="433761" cy="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955B4A1B-4C28-4961-8E6F-28CAD9EE3806}"/>
                  </a:ext>
                </a:extLst>
              </p:cNvPr>
              <p:cNvCxnSpPr/>
              <p:nvPr/>
            </p:nvCxnSpPr>
            <p:spPr>
              <a:xfrm>
                <a:off x="6663843" y="2878138"/>
                <a:ext cx="445057" cy="0"/>
              </a:xfrm>
              <a:prstGeom prst="line">
                <a:avLst/>
              </a:prstGeom>
              <a:ln>
                <a:solidFill>
                  <a:srgbClr val="00B05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761674233"/>
      </p:ext>
    </p:extLst>
  </p:cSld>
  <p:clrMapOvr>
    <a:masterClrMapping/>
  </p:clrMapOvr>
</p:sld>
</file>

<file path=ppt/theme/theme1.xml><?xml version="1.0" encoding="utf-8"?>
<a:theme xmlns:a="http://schemas.openxmlformats.org/drawingml/2006/main" name="Presentations (Wide Screen)">
  <a:themeElements>
    <a:clrScheme name="ECP 171103 final">
      <a:dk1>
        <a:sysClr val="windowText" lastClr="000000"/>
      </a:dk1>
      <a:lt1>
        <a:sysClr val="window" lastClr="FFFFFF"/>
      </a:lt1>
      <a:dk2>
        <a:srgbClr val="266093"/>
      </a:dk2>
      <a:lt2>
        <a:srgbClr val="FFFFFF"/>
      </a:lt2>
      <a:accent1>
        <a:srgbClr val="2A75BB"/>
      </a:accent1>
      <a:accent2>
        <a:srgbClr val="84B641"/>
      </a:accent2>
      <a:accent3>
        <a:srgbClr val="43B1E5"/>
      </a:accent3>
      <a:accent4>
        <a:srgbClr val="D13940"/>
      </a:accent4>
      <a:accent5>
        <a:srgbClr val="C39C2F"/>
      </a:accent5>
      <a:accent6>
        <a:srgbClr val="7F7F7F"/>
      </a:accent6>
      <a:hlink>
        <a:srgbClr val="A03123"/>
      </a:hlink>
      <a:folHlink>
        <a:srgbClr val="00000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</a:spPr>
      <a:bodyPr rot="0" spcFirstLastPara="0" vertOverflow="overflow" horzOverflow="overflow" vert="horz" wrap="square" lIns="121851" tIns="60925" rIns="121851" bIns="60925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lnSpc>
            <a:spcPct val="90000"/>
          </a:lnSpc>
          <a:defRPr sz="2000" dirty="0">
            <a:solidFill>
              <a:schemeClr val="bg1"/>
            </a:solidFill>
          </a:defRPr>
        </a:defPPr>
      </a:lstStyle>
    </a:spDef>
    <a:txDef>
      <a:spPr>
        <a:noFill/>
      </a:spPr>
      <a:bodyPr wrap="square" lIns="118872" tIns="91440" rIns="118872" bIns="91440" rtlCol="0" anchor="ctr" anchorCtr="0">
        <a:spAutoFit/>
      </a:bodyPr>
      <a:lstStyle>
        <a:defPPr algn="l">
          <a:lnSpc>
            <a:spcPct val="90000"/>
          </a:lnSpc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ECP_PowerPointTemplate-v1.0_20171106" id="{82BFD86B-8FF4-4B2C-AD68-5655622D7E2C}" vid="{C92328A0-5FA1-40E2-AE72-E588ED49ADD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65464437F680748A68B85EB6594EA7D" ma:contentTypeVersion="0" ma:contentTypeDescription="Create a new document." ma:contentTypeScope="" ma:versionID="fe3f4dd58d5914c51cfc6deaa8ad845c">
  <xsd:schema xmlns:xsd="http://www.w3.org/2001/XMLSchema" xmlns:p="http://schemas.microsoft.com/office/2006/metadata/properties" targetNamespace="http://schemas.microsoft.com/office/2006/metadata/properties" ma:root="true" ma:fieldsID="4aeb20c0e3442673af7ee10786458764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Props1.xml><?xml version="1.0" encoding="utf-8"?>
<ds:datastoreItem xmlns:ds="http://schemas.openxmlformats.org/officeDocument/2006/customXml" ds:itemID="{A50EC660-24D0-43A0-AE5E-E274115E726B}">
  <ds:schemaRefs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www.w3.org/XML/1998/namespace"/>
    <ds:schemaRef ds:uri="http://purl.org/dc/dcmitype/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19E20559-B232-4371-8690-E3D8007EDB8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8DB7DEB-074E-4EE8-9B6E-FD277323109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ECP_PowerPoint_Template-v1.0_20171106</Template>
  <TotalTime>2044</TotalTime>
  <Words>1137</Words>
  <Application>Microsoft Office PowerPoint</Application>
  <PresentationFormat>Custom</PresentationFormat>
  <Paragraphs>188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Arial Black</vt:lpstr>
      <vt:lpstr>Calibri</vt:lpstr>
      <vt:lpstr>Times New Roman</vt:lpstr>
      <vt:lpstr>Wingdings</vt:lpstr>
      <vt:lpstr>Presentations (Wide Screen)</vt:lpstr>
      <vt:lpstr>Welcome to…</vt:lpstr>
      <vt:lpstr>License, Citation and Acknowledgements</vt:lpstr>
      <vt:lpstr>Tutorial Instructors</vt:lpstr>
      <vt:lpstr>The IDEAS-ECP team works with the ECP community to improve developer productivity and software sustainability as key aspects of increasing overall scientific productivity</vt:lpstr>
      <vt:lpstr>Building an Online Community</vt:lpstr>
      <vt:lpstr>Advancing Scientific Productivity through Better Scientific Software: Developer Productivity and Software Sustainability Report</vt:lpstr>
      <vt:lpstr>Follow IDEAS and BSSw</vt:lpstr>
      <vt:lpstr>The RAPIDS Institute</vt:lpstr>
      <vt:lpstr>Tutorial Objectives</vt:lpstr>
      <vt:lpstr>Agenda</vt:lpstr>
      <vt:lpstr>Agenda</vt:lpstr>
    </vt:vector>
  </TitlesOfParts>
  <Company>ORNL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Challenges of Exascale Computing</dc:title>
  <dc:creator>Bernholdt, David E.</dc:creator>
  <cp:lastModifiedBy>Bernholdt, David</cp:lastModifiedBy>
  <cp:revision>280</cp:revision>
  <cp:lastPrinted>2017-11-02T18:35:01Z</cp:lastPrinted>
  <dcterms:created xsi:type="dcterms:W3CDTF">2018-11-06T17:28:56Z</dcterms:created>
  <dcterms:modified xsi:type="dcterms:W3CDTF">2020-02-29T22:05:32Z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0x010100565464437F680748A68B85EB6594EA7D</vt:lpwstr>
  </property>
</Properties>
</file>